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72" r:id="rId4"/>
    <p:sldId id="259" r:id="rId5"/>
    <p:sldId id="261" r:id="rId6"/>
    <p:sldId id="279" r:id="rId7"/>
    <p:sldId id="262" r:id="rId8"/>
    <p:sldId id="280" r:id="rId9"/>
    <p:sldId id="263" r:id="rId10"/>
    <p:sldId id="285" r:id="rId11"/>
    <p:sldId id="286" r:id="rId12"/>
    <p:sldId id="287" r:id="rId13"/>
    <p:sldId id="288" r:id="rId14"/>
    <p:sldId id="289" r:id="rId15"/>
    <p:sldId id="291" r:id="rId16"/>
    <p:sldId id="290" r:id="rId17"/>
    <p:sldId id="265" r:id="rId18"/>
    <p:sldId id="292" r:id="rId19"/>
    <p:sldId id="284" r:id="rId20"/>
    <p:sldId id="293" r:id="rId21"/>
    <p:sldId id="266" r:id="rId22"/>
    <p:sldId id="281" r:id="rId23"/>
    <p:sldId id="282" r:id="rId24"/>
    <p:sldId id="283" r:id="rId25"/>
    <p:sldId id="267" r:id="rId26"/>
    <p:sldId id="268" r:id="rId27"/>
    <p:sldId id="295" r:id="rId28"/>
    <p:sldId id="269" r:id="rId29"/>
    <p:sldId id="270" r:id="rId30"/>
    <p:sldId id="274" r:id="rId31"/>
    <p:sldId id="276" r:id="rId32"/>
    <p:sldId id="275" r:id="rId33"/>
    <p:sldId id="302" r:id="rId34"/>
    <p:sldId id="277" r:id="rId35"/>
    <p:sldId id="278" r:id="rId36"/>
    <p:sldId id="294" r:id="rId37"/>
    <p:sldId id="296" r:id="rId38"/>
    <p:sldId id="297" r:id="rId39"/>
    <p:sldId id="298" r:id="rId40"/>
    <p:sldId id="304" r:id="rId41"/>
    <p:sldId id="300" r:id="rId42"/>
    <p:sldId id="309" r:id="rId43"/>
    <p:sldId id="305" r:id="rId44"/>
    <p:sldId id="306" r:id="rId45"/>
    <p:sldId id="307" r:id="rId46"/>
    <p:sldId id="310" r:id="rId47"/>
    <p:sldId id="311" r:id="rId48"/>
    <p:sldId id="308" r:id="rId4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E9A8AB-E37B-4F72-974F-6ED4DA02C3BD}">
          <p14:sldIdLst>
            <p14:sldId id="256"/>
            <p14:sldId id="257"/>
            <p14:sldId id="272"/>
            <p14:sldId id="259"/>
            <p14:sldId id="261"/>
            <p14:sldId id="279"/>
            <p14:sldId id="262"/>
            <p14:sldId id="280"/>
            <p14:sldId id="263"/>
            <p14:sldId id="285"/>
            <p14:sldId id="286"/>
            <p14:sldId id="287"/>
            <p14:sldId id="288"/>
            <p14:sldId id="289"/>
            <p14:sldId id="291"/>
            <p14:sldId id="290"/>
            <p14:sldId id="265"/>
            <p14:sldId id="292"/>
            <p14:sldId id="284"/>
            <p14:sldId id="293"/>
            <p14:sldId id="266"/>
            <p14:sldId id="281"/>
            <p14:sldId id="282"/>
            <p14:sldId id="283"/>
            <p14:sldId id="267"/>
            <p14:sldId id="268"/>
            <p14:sldId id="295"/>
            <p14:sldId id="269"/>
            <p14:sldId id="270"/>
            <p14:sldId id="274"/>
            <p14:sldId id="276"/>
            <p14:sldId id="275"/>
            <p14:sldId id="302"/>
            <p14:sldId id="277"/>
            <p14:sldId id="278"/>
            <p14:sldId id="294"/>
            <p14:sldId id="296"/>
            <p14:sldId id="297"/>
            <p14:sldId id="298"/>
            <p14:sldId id="304"/>
            <p14:sldId id="300"/>
            <p14:sldId id="309"/>
            <p14:sldId id="305"/>
            <p14:sldId id="306"/>
            <p14:sldId id="307"/>
            <p14:sldId id="310"/>
            <p14:sldId id="311"/>
            <p14:sldId id="30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CC"/>
    <a:srgbClr val="FF67AC"/>
    <a:srgbClr val="FF66CC"/>
    <a:srgbClr val="9900CC"/>
    <a:srgbClr val="FF9900"/>
    <a:srgbClr val="D99B01"/>
    <a:srgbClr val="CC0099"/>
    <a:srgbClr val="FFDC47"/>
    <a:srgbClr val="5EE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25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42C7BA-9AE9-46FD-AC89-B3903D1B521C}" type="doc">
      <dgm:prSet loTypeId="urn:microsoft.com/office/officeart/2005/8/layout/pyramid1" loCatId="pyramid" qsTypeId="urn:microsoft.com/office/officeart/2005/8/quickstyle/simple3" qsCatId="simple" csTypeId="urn:microsoft.com/office/officeart/2005/8/colors/accent2_5" csCatId="accent2" phldr="1"/>
      <dgm:spPr/>
    </dgm:pt>
    <dgm:pt modelId="{86E72B31-C22C-431C-BB60-1ABC2DB781F9}">
      <dgm:prSet phldrT="[Text]" custT="1"/>
      <dgm:spPr/>
      <dgm:t>
        <a:bodyPr/>
        <a:lstStyle/>
        <a:p>
          <a:endParaRPr lang="en-US" sz="1100" dirty="0" smtClean="0">
            <a:cs typeface="B Nazanin" panose="00000400000000000000" pitchFamily="2" charset="-78"/>
          </a:endParaRPr>
        </a:p>
        <a:p>
          <a:endParaRPr lang="en-US" sz="1100" dirty="0" smtClean="0">
            <a:cs typeface="B Nazanin" panose="00000400000000000000" pitchFamily="2" charset="-78"/>
          </a:endParaRPr>
        </a:p>
        <a:p>
          <a:r>
            <a:rPr lang="fa-IR" sz="1100" dirty="0" smtClean="0">
              <a:cs typeface="B Titr" panose="00000700000000000000" pitchFamily="2" charset="-78"/>
            </a:rPr>
            <a:t>نظامنامه کیفی</a:t>
          </a:r>
        </a:p>
        <a:p>
          <a:r>
            <a:rPr lang="en-US" sz="1600" dirty="0" smtClean="0">
              <a:cs typeface="B Nazanin" panose="00000400000000000000" pitchFamily="2" charset="-78"/>
            </a:rPr>
            <a:t>(Policy)</a:t>
          </a:r>
          <a:endParaRPr lang="en-US" sz="1600" dirty="0">
            <a:cs typeface="B Nazanin" panose="00000400000000000000" pitchFamily="2" charset="-78"/>
          </a:endParaRPr>
        </a:p>
      </dgm:t>
    </dgm:pt>
    <dgm:pt modelId="{33C9CD94-58EF-4117-B58D-0161F1714D85}" type="parTrans" cxnId="{C19CE085-5C02-442F-BCE3-3FD5C1E6E3E3}">
      <dgm:prSet/>
      <dgm:spPr/>
      <dgm:t>
        <a:bodyPr/>
        <a:lstStyle/>
        <a:p>
          <a:endParaRPr lang="en-US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698699C8-85E7-4A96-BC93-257EF22B6BF2}" type="sibTrans" cxnId="{C19CE085-5C02-442F-BCE3-3FD5C1E6E3E3}">
      <dgm:prSet/>
      <dgm:spPr/>
      <dgm:t>
        <a:bodyPr/>
        <a:lstStyle/>
        <a:p>
          <a:endParaRPr lang="en-US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39ACF62F-B6C0-49C7-AB13-7622073A1115}">
      <dgm:prSet phldrT="[Text]" custT="1"/>
      <dgm:spPr/>
      <dgm:t>
        <a:bodyPr/>
        <a:lstStyle/>
        <a:p>
          <a:r>
            <a:rPr lang="fa-IR" sz="1200" dirty="0" smtClean="0">
              <a:cs typeface="B Titr" panose="00000700000000000000" pitchFamily="2" charset="-78"/>
            </a:rPr>
            <a:t>رویه ها و دستورالعمل ها</a:t>
          </a:r>
        </a:p>
        <a:p>
          <a:r>
            <a:rPr lang="en-US" sz="1200" dirty="0" smtClean="0">
              <a:cs typeface="B Nazanin" panose="00000400000000000000" pitchFamily="2" charset="-78"/>
            </a:rPr>
            <a:t>( Procedures, Guidelines)</a:t>
          </a:r>
          <a:endParaRPr lang="en-US" sz="1200" dirty="0">
            <a:cs typeface="B Nazanin" panose="00000400000000000000" pitchFamily="2" charset="-78"/>
          </a:endParaRPr>
        </a:p>
      </dgm:t>
    </dgm:pt>
    <dgm:pt modelId="{C7C2D45E-6FC9-479A-AE86-D86FABCFF8E0}" type="parTrans" cxnId="{8C1E8011-3A1D-4111-91FF-64B4CF30B285}">
      <dgm:prSet/>
      <dgm:spPr/>
      <dgm:t>
        <a:bodyPr/>
        <a:lstStyle/>
        <a:p>
          <a:endParaRPr lang="en-US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A151B84F-8480-4480-98A6-3ACF45E6734E}" type="sibTrans" cxnId="{8C1E8011-3A1D-4111-91FF-64B4CF30B285}">
      <dgm:prSet/>
      <dgm:spPr/>
      <dgm:t>
        <a:bodyPr/>
        <a:lstStyle/>
        <a:p>
          <a:endParaRPr lang="en-US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0108111F-7AD6-4E24-A5D8-9D1AD5A6CE53}">
      <dgm:prSet phldrT="[Text]" custT="1"/>
      <dgm:spPr/>
      <dgm:t>
        <a:bodyPr/>
        <a:lstStyle/>
        <a:p>
          <a:r>
            <a:rPr lang="fa-IR" sz="1700" dirty="0" smtClean="0">
              <a:cs typeface="B Titr" panose="00000700000000000000" pitchFamily="2" charset="-78"/>
            </a:rPr>
            <a:t>روش های اجرایی کار</a:t>
          </a:r>
        </a:p>
        <a:p>
          <a:r>
            <a:rPr lang="en-US" sz="1200" dirty="0" smtClean="0">
              <a:cs typeface="B Nazanin" panose="00000400000000000000" pitchFamily="2" charset="-78"/>
            </a:rPr>
            <a:t>(Working instructions, SOPs)</a:t>
          </a:r>
          <a:endParaRPr lang="fa-IR" sz="1200" dirty="0" smtClean="0">
            <a:cs typeface="B Nazanin" panose="00000400000000000000" pitchFamily="2" charset="-78"/>
          </a:endParaRPr>
        </a:p>
      </dgm:t>
    </dgm:pt>
    <dgm:pt modelId="{72434435-AA42-45A7-98EF-007209570591}" type="parTrans" cxnId="{7A60AA4A-262C-4C15-A728-E947F2131316}">
      <dgm:prSet/>
      <dgm:spPr/>
      <dgm:t>
        <a:bodyPr/>
        <a:lstStyle/>
        <a:p>
          <a:endParaRPr lang="en-US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2DAF01F1-2B13-4ECE-88D9-31B77571AD7A}" type="sibTrans" cxnId="{7A60AA4A-262C-4C15-A728-E947F2131316}">
      <dgm:prSet/>
      <dgm:spPr/>
      <dgm:t>
        <a:bodyPr/>
        <a:lstStyle/>
        <a:p>
          <a:endParaRPr lang="en-US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B94D8C0A-D489-4BB3-BB02-B511FADAA4BE}">
      <dgm:prSet custT="1"/>
      <dgm:spPr/>
      <dgm:t>
        <a:bodyPr/>
        <a:lstStyle/>
        <a:p>
          <a:r>
            <a:rPr lang="fa-IR" sz="1400" dirty="0" smtClean="0">
              <a:cs typeface="B Titr" panose="00000700000000000000" pitchFamily="2" charset="-78"/>
            </a:rPr>
            <a:t>ثبت نامه های کیفی</a:t>
          </a:r>
        </a:p>
        <a:p>
          <a:r>
            <a:rPr lang="en-US" sz="1200" dirty="0" smtClean="0">
              <a:cs typeface="B Nazanin" panose="00000400000000000000" pitchFamily="2" charset="-78"/>
            </a:rPr>
            <a:t>(Forms, COAs, References, Specifications)</a:t>
          </a:r>
          <a:endParaRPr lang="en-US" sz="1200" dirty="0">
            <a:cs typeface="B Nazanin" panose="00000400000000000000" pitchFamily="2" charset="-78"/>
          </a:endParaRPr>
        </a:p>
      </dgm:t>
    </dgm:pt>
    <dgm:pt modelId="{4898C43C-60CC-42C4-8732-FEFC21F29750}" type="parTrans" cxnId="{15F9EAB8-949D-4E79-B1C9-E767DB99EA67}">
      <dgm:prSet/>
      <dgm:spPr/>
      <dgm:t>
        <a:bodyPr/>
        <a:lstStyle/>
        <a:p>
          <a:endParaRPr lang="en-US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AAC791E1-0629-4D9E-8F36-7A305533AC21}" type="sibTrans" cxnId="{15F9EAB8-949D-4E79-B1C9-E767DB99EA67}">
      <dgm:prSet/>
      <dgm:spPr/>
      <dgm:t>
        <a:bodyPr/>
        <a:lstStyle/>
        <a:p>
          <a:endParaRPr lang="en-US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8F84E790-44C6-49C5-8C16-FB3109C638C8}" type="pres">
      <dgm:prSet presAssocID="{FB42C7BA-9AE9-46FD-AC89-B3903D1B521C}" presName="Name0" presStyleCnt="0">
        <dgm:presLayoutVars>
          <dgm:dir/>
          <dgm:animLvl val="lvl"/>
          <dgm:resizeHandles val="exact"/>
        </dgm:presLayoutVars>
      </dgm:prSet>
      <dgm:spPr/>
    </dgm:pt>
    <dgm:pt modelId="{997D9927-EE96-4775-B15E-44D673FD3D9D}" type="pres">
      <dgm:prSet presAssocID="{86E72B31-C22C-431C-BB60-1ABC2DB781F9}" presName="Name8" presStyleCnt="0"/>
      <dgm:spPr/>
    </dgm:pt>
    <dgm:pt modelId="{726C7879-1B71-4486-8B29-12EA6ECFAB5B}" type="pres">
      <dgm:prSet presAssocID="{86E72B31-C22C-431C-BB60-1ABC2DB781F9}" presName="level" presStyleLbl="node1" presStyleIdx="0" presStyleCnt="4" custScaleY="861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A75C50-BDD5-4929-AC10-DCDAE3DC735F}" type="pres">
      <dgm:prSet presAssocID="{86E72B31-C22C-431C-BB60-1ABC2DB781F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1B5DA-9074-4777-A39F-934340A7B058}" type="pres">
      <dgm:prSet presAssocID="{39ACF62F-B6C0-49C7-AB13-7622073A1115}" presName="Name8" presStyleCnt="0"/>
      <dgm:spPr/>
    </dgm:pt>
    <dgm:pt modelId="{99F9B28B-0383-47D8-85CD-E65AF510DBAF}" type="pres">
      <dgm:prSet presAssocID="{39ACF62F-B6C0-49C7-AB13-7622073A1115}" presName="level" presStyleLbl="node1" presStyleIdx="1" presStyleCnt="4" custScaleY="550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DAC099-011E-44F9-A959-340589A68D40}" type="pres">
      <dgm:prSet presAssocID="{39ACF62F-B6C0-49C7-AB13-7622073A111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D2C5D-956B-40FD-864D-A1979246A150}" type="pres">
      <dgm:prSet presAssocID="{0108111F-7AD6-4E24-A5D8-9D1AD5A6CE53}" presName="Name8" presStyleCnt="0"/>
      <dgm:spPr/>
    </dgm:pt>
    <dgm:pt modelId="{D834D4E0-ABD2-4A6B-BDC8-B2005E10D22E}" type="pres">
      <dgm:prSet presAssocID="{0108111F-7AD6-4E24-A5D8-9D1AD5A6CE53}" presName="level" presStyleLbl="node1" presStyleIdx="2" presStyleCnt="4" custScaleY="602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3FA1B-C73C-47C6-AF7E-67A64A52E1AB}" type="pres">
      <dgm:prSet presAssocID="{0108111F-7AD6-4E24-A5D8-9D1AD5A6CE5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AF22C-623E-470F-952E-4FB63CDE1ACC}" type="pres">
      <dgm:prSet presAssocID="{B94D8C0A-D489-4BB3-BB02-B511FADAA4BE}" presName="Name8" presStyleCnt="0"/>
      <dgm:spPr/>
    </dgm:pt>
    <dgm:pt modelId="{F6D94DCB-DADE-4B4A-8B94-E636CFD5ED65}" type="pres">
      <dgm:prSet presAssocID="{B94D8C0A-D489-4BB3-BB02-B511FADAA4BE}" presName="level" presStyleLbl="node1" presStyleIdx="3" presStyleCnt="4" custScaleY="533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5AFF8-4292-479E-AAF7-922AB11E3E16}" type="pres">
      <dgm:prSet presAssocID="{B94D8C0A-D489-4BB3-BB02-B511FADAA4B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9E17C0-60C9-4233-8F44-5DA3F2EB3606}" type="presOf" srcId="{39ACF62F-B6C0-49C7-AB13-7622073A1115}" destId="{45DAC099-011E-44F9-A959-340589A68D40}" srcOrd="1" destOrd="0" presId="urn:microsoft.com/office/officeart/2005/8/layout/pyramid1"/>
    <dgm:cxn modelId="{DAAA391C-6A95-4D38-BF89-AFAE816ABA44}" type="presOf" srcId="{86E72B31-C22C-431C-BB60-1ABC2DB781F9}" destId="{726C7879-1B71-4486-8B29-12EA6ECFAB5B}" srcOrd="0" destOrd="0" presId="urn:microsoft.com/office/officeart/2005/8/layout/pyramid1"/>
    <dgm:cxn modelId="{D452490B-9F6C-4B34-8FCD-F15EAB0E65C3}" type="presOf" srcId="{B94D8C0A-D489-4BB3-BB02-B511FADAA4BE}" destId="{F6D94DCB-DADE-4B4A-8B94-E636CFD5ED65}" srcOrd="0" destOrd="0" presId="urn:microsoft.com/office/officeart/2005/8/layout/pyramid1"/>
    <dgm:cxn modelId="{FBE4CB54-3F6B-41DA-B84E-6F3638552AE0}" type="presOf" srcId="{0108111F-7AD6-4E24-A5D8-9D1AD5A6CE53}" destId="{E703FA1B-C73C-47C6-AF7E-67A64A52E1AB}" srcOrd="1" destOrd="0" presId="urn:microsoft.com/office/officeart/2005/8/layout/pyramid1"/>
    <dgm:cxn modelId="{7A60AA4A-262C-4C15-A728-E947F2131316}" srcId="{FB42C7BA-9AE9-46FD-AC89-B3903D1B521C}" destId="{0108111F-7AD6-4E24-A5D8-9D1AD5A6CE53}" srcOrd="2" destOrd="0" parTransId="{72434435-AA42-45A7-98EF-007209570591}" sibTransId="{2DAF01F1-2B13-4ECE-88D9-31B77571AD7A}"/>
    <dgm:cxn modelId="{C19CE085-5C02-442F-BCE3-3FD5C1E6E3E3}" srcId="{FB42C7BA-9AE9-46FD-AC89-B3903D1B521C}" destId="{86E72B31-C22C-431C-BB60-1ABC2DB781F9}" srcOrd="0" destOrd="0" parTransId="{33C9CD94-58EF-4117-B58D-0161F1714D85}" sibTransId="{698699C8-85E7-4A96-BC93-257EF22B6BF2}"/>
    <dgm:cxn modelId="{D6621C2F-5B06-40D7-9C2B-51D77940D3F6}" type="presOf" srcId="{39ACF62F-B6C0-49C7-AB13-7622073A1115}" destId="{99F9B28B-0383-47D8-85CD-E65AF510DBAF}" srcOrd="0" destOrd="0" presId="urn:microsoft.com/office/officeart/2005/8/layout/pyramid1"/>
    <dgm:cxn modelId="{15F9EAB8-949D-4E79-B1C9-E767DB99EA67}" srcId="{FB42C7BA-9AE9-46FD-AC89-B3903D1B521C}" destId="{B94D8C0A-D489-4BB3-BB02-B511FADAA4BE}" srcOrd="3" destOrd="0" parTransId="{4898C43C-60CC-42C4-8732-FEFC21F29750}" sibTransId="{AAC791E1-0629-4D9E-8F36-7A305533AC21}"/>
    <dgm:cxn modelId="{23AC46D3-8ABA-4587-A66B-4B99CDE589EA}" type="presOf" srcId="{0108111F-7AD6-4E24-A5D8-9D1AD5A6CE53}" destId="{D834D4E0-ABD2-4A6B-BDC8-B2005E10D22E}" srcOrd="0" destOrd="0" presId="urn:microsoft.com/office/officeart/2005/8/layout/pyramid1"/>
    <dgm:cxn modelId="{09894243-8E59-4624-A0AA-618A84C8FC88}" type="presOf" srcId="{B94D8C0A-D489-4BB3-BB02-B511FADAA4BE}" destId="{4DF5AFF8-4292-479E-AAF7-922AB11E3E16}" srcOrd="1" destOrd="0" presId="urn:microsoft.com/office/officeart/2005/8/layout/pyramid1"/>
    <dgm:cxn modelId="{263CBA79-244A-4566-B9A2-016602BAEA35}" type="presOf" srcId="{FB42C7BA-9AE9-46FD-AC89-B3903D1B521C}" destId="{8F84E790-44C6-49C5-8C16-FB3109C638C8}" srcOrd="0" destOrd="0" presId="urn:microsoft.com/office/officeart/2005/8/layout/pyramid1"/>
    <dgm:cxn modelId="{C44F4947-0379-455D-864D-B50C142D2482}" type="presOf" srcId="{86E72B31-C22C-431C-BB60-1ABC2DB781F9}" destId="{85A75C50-BDD5-4929-AC10-DCDAE3DC735F}" srcOrd="1" destOrd="0" presId="urn:microsoft.com/office/officeart/2005/8/layout/pyramid1"/>
    <dgm:cxn modelId="{8C1E8011-3A1D-4111-91FF-64B4CF30B285}" srcId="{FB42C7BA-9AE9-46FD-AC89-B3903D1B521C}" destId="{39ACF62F-B6C0-49C7-AB13-7622073A1115}" srcOrd="1" destOrd="0" parTransId="{C7C2D45E-6FC9-479A-AE86-D86FABCFF8E0}" sibTransId="{A151B84F-8480-4480-98A6-3ACF45E6734E}"/>
    <dgm:cxn modelId="{618237D5-B2BA-4944-87CB-95A4191424D4}" type="presParOf" srcId="{8F84E790-44C6-49C5-8C16-FB3109C638C8}" destId="{997D9927-EE96-4775-B15E-44D673FD3D9D}" srcOrd="0" destOrd="0" presId="urn:microsoft.com/office/officeart/2005/8/layout/pyramid1"/>
    <dgm:cxn modelId="{02921572-66D2-47BD-B0AE-E913959EAB84}" type="presParOf" srcId="{997D9927-EE96-4775-B15E-44D673FD3D9D}" destId="{726C7879-1B71-4486-8B29-12EA6ECFAB5B}" srcOrd="0" destOrd="0" presId="urn:microsoft.com/office/officeart/2005/8/layout/pyramid1"/>
    <dgm:cxn modelId="{6858C17A-DE3D-4D16-B03B-E0DDFFF97B48}" type="presParOf" srcId="{997D9927-EE96-4775-B15E-44D673FD3D9D}" destId="{85A75C50-BDD5-4929-AC10-DCDAE3DC735F}" srcOrd="1" destOrd="0" presId="urn:microsoft.com/office/officeart/2005/8/layout/pyramid1"/>
    <dgm:cxn modelId="{9B5B11C6-DBF8-4577-8E2E-1680D24B6F98}" type="presParOf" srcId="{8F84E790-44C6-49C5-8C16-FB3109C638C8}" destId="{9B31B5DA-9074-4777-A39F-934340A7B058}" srcOrd="1" destOrd="0" presId="urn:microsoft.com/office/officeart/2005/8/layout/pyramid1"/>
    <dgm:cxn modelId="{84F29892-1AA2-4D60-9512-9BD3389A9DB8}" type="presParOf" srcId="{9B31B5DA-9074-4777-A39F-934340A7B058}" destId="{99F9B28B-0383-47D8-85CD-E65AF510DBAF}" srcOrd="0" destOrd="0" presId="urn:microsoft.com/office/officeart/2005/8/layout/pyramid1"/>
    <dgm:cxn modelId="{79A97EC7-6B61-4130-927A-A719BACDAF20}" type="presParOf" srcId="{9B31B5DA-9074-4777-A39F-934340A7B058}" destId="{45DAC099-011E-44F9-A959-340589A68D40}" srcOrd="1" destOrd="0" presId="urn:microsoft.com/office/officeart/2005/8/layout/pyramid1"/>
    <dgm:cxn modelId="{FC1C9572-E5DE-4191-B8AC-C899EF820E0A}" type="presParOf" srcId="{8F84E790-44C6-49C5-8C16-FB3109C638C8}" destId="{CC5D2C5D-956B-40FD-864D-A1979246A150}" srcOrd="2" destOrd="0" presId="urn:microsoft.com/office/officeart/2005/8/layout/pyramid1"/>
    <dgm:cxn modelId="{BBB43997-6207-4A3E-BA0D-F1ED16DC4B44}" type="presParOf" srcId="{CC5D2C5D-956B-40FD-864D-A1979246A150}" destId="{D834D4E0-ABD2-4A6B-BDC8-B2005E10D22E}" srcOrd="0" destOrd="0" presId="urn:microsoft.com/office/officeart/2005/8/layout/pyramid1"/>
    <dgm:cxn modelId="{3324AB31-A5F3-4B94-8BAD-39119E142806}" type="presParOf" srcId="{CC5D2C5D-956B-40FD-864D-A1979246A150}" destId="{E703FA1B-C73C-47C6-AF7E-67A64A52E1AB}" srcOrd="1" destOrd="0" presId="urn:microsoft.com/office/officeart/2005/8/layout/pyramid1"/>
    <dgm:cxn modelId="{F6AD7E6D-A91D-43F4-948B-3824AB7303F4}" type="presParOf" srcId="{8F84E790-44C6-49C5-8C16-FB3109C638C8}" destId="{D91AF22C-623E-470F-952E-4FB63CDE1ACC}" srcOrd="3" destOrd="0" presId="urn:microsoft.com/office/officeart/2005/8/layout/pyramid1"/>
    <dgm:cxn modelId="{8D0F3F85-6286-44F5-9469-A179D3C19774}" type="presParOf" srcId="{D91AF22C-623E-470F-952E-4FB63CDE1ACC}" destId="{F6D94DCB-DADE-4B4A-8B94-E636CFD5ED65}" srcOrd="0" destOrd="0" presId="urn:microsoft.com/office/officeart/2005/8/layout/pyramid1"/>
    <dgm:cxn modelId="{42BE3658-F01E-402B-8CCF-F61605A281F2}" type="presParOf" srcId="{D91AF22C-623E-470F-952E-4FB63CDE1ACC}" destId="{4DF5AFF8-4292-479E-AAF7-922AB11E3E1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B3E132-4E39-4DC3-B618-456F827C337D}" type="doc">
      <dgm:prSet loTypeId="urn:microsoft.com/office/officeart/2005/8/layout/pyramid1" loCatId="pyramid" qsTypeId="urn:microsoft.com/office/officeart/2005/8/quickstyle/3d2" qsCatId="3D" csTypeId="urn:microsoft.com/office/officeart/2005/8/colors/colorful5" csCatId="colorful" phldr="1"/>
      <dgm:spPr/>
    </dgm:pt>
    <dgm:pt modelId="{A324EDE4-BEA4-433D-A748-BB0BBF25724A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1000" b="1" dirty="0" smtClean="0">
              <a:solidFill>
                <a:schemeClr val="tx1"/>
              </a:solidFill>
            </a:rPr>
            <a:t>Laws </a:t>
          </a:r>
          <a:endParaRPr lang="en-US" sz="1000" b="1" dirty="0">
            <a:solidFill>
              <a:schemeClr val="tx1"/>
            </a:solidFill>
          </a:endParaRPr>
        </a:p>
      </dgm:t>
    </dgm:pt>
    <dgm:pt modelId="{3E556190-107E-4D0C-B156-9866216D8EF4}" type="parTrans" cxnId="{5D2CF3EB-42B2-4332-9150-A2903DA8D0A5}">
      <dgm:prSet/>
      <dgm:spPr/>
      <dgm:t>
        <a:bodyPr/>
        <a:lstStyle/>
        <a:p>
          <a:endParaRPr lang="en-US" sz="1000"/>
        </a:p>
      </dgm:t>
    </dgm:pt>
    <dgm:pt modelId="{313C925F-10DD-45DB-9E09-4D855F45B494}" type="sibTrans" cxnId="{5D2CF3EB-42B2-4332-9150-A2903DA8D0A5}">
      <dgm:prSet/>
      <dgm:spPr/>
      <dgm:t>
        <a:bodyPr/>
        <a:lstStyle/>
        <a:p>
          <a:endParaRPr lang="en-US" sz="1000"/>
        </a:p>
      </dgm:t>
    </dgm:pt>
    <dgm:pt modelId="{5CFFAF26-31CF-4FDC-B7E1-F149B539FDB5}">
      <dgm:prSet phldrT="[Text]" custT="1"/>
      <dgm:spPr/>
      <dgm:t>
        <a:bodyPr/>
        <a:lstStyle/>
        <a:p>
          <a:r>
            <a:rPr lang="en-US" sz="1000" b="1" dirty="0" smtClean="0"/>
            <a:t>Regulations</a:t>
          </a:r>
          <a:endParaRPr lang="en-US" sz="1000" b="1" dirty="0"/>
        </a:p>
      </dgm:t>
    </dgm:pt>
    <dgm:pt modelId="{8A261C60-3C7C-4D92-AF49-C1AF43EE8C86}" type="parTrans" cxnId="{7BF68EFD-D836-4559-B629-3EB4A9D0ED52}">
      <dgm:prSet/>
      <dgm:spPr/>
      <dgm:t>
        <a:bodyPr/>
        <a:lstStyle/>
        <a:p>
          <a:endParaRPr lang="en-US" sz="1000"/>
        </a:p>
      </dgm:t>
    </dgm:pt>
    <dgm:pt modelId="{143E36E3-C810-44AF-A8F8-7E4822E5FB53}" type="sibTrans" cxnId="{7BF68EFD-D836-4559-B629-3EB4A9D0ED52}">
      <dgm:prSet/>
      <dgm:spPr/>
      <dgm:t>
        <a:bodyPr/>
        <a:lstStyle/>
        <a:p>
          <a:endParaRPr lang="en-US" sz="1000"/>
        </a:p>
      </dgm:t>
    </dgm:pt>
    <dgm:pt modelId="{18EB4576-8F56-4853-B879-0C3EB670BDA7}">
      <dgm:prSet phldrT="[Text]" custT="1"/>
      <dgm:spPr/>
      <dgm:t>
        <a:bodyPr/>
        <a:lstStyle/>
        <a:p>
          <a:r>
            <a:rPr lang="en-US" sz="1000" b="1" dirty="0" smtClean="0"/>
            <a:t>Policies</a:t>
          </a:r>
          <a:endParaRPr lang="en-US" sz="1000" b="1" dirty="0"/>
        </a:p>
      </dgm:t>
    </dgm:pt>
    <dgm:pt modelId="{C6D17310-AA5C-40C3-8755-02FCB618A7C1}" type="parTrans" cxnId="{30693A46-B0E5-46B7-82E3-1FB292473D4B}">
      <dgm:prSet/>
      <dgm:spPr/>
      <dgm:t>
        <a:bodyPr/>
        <a:lstStyle/>
        <a:p>
          <a:endParaRPr lang="en-US" sz="1000"/>
        </a:p>
      </dgm:t>
    </dgm:pt>
    <dgm:pt modelId="{7D4BB7CA-D92F-4FA3-83FD-5B8E27262A32}" type="sibTrans" cxnId="{30693A46-B0E5-46B7-82E3-1FB292473D4B}">
      <dgm:prSet/>
      <dgm:spPr/>
      <dgm:t>
        <a:bodyPr/>
        <a:lstStyle/>
        <a:p>
          <a:endParaRPr lang="en-US" sz="1000"/>
        </a:p>
      </dgm:t>
    </dgm:pt>
    <dgm:pt modelId="{80D4520F-01AA-4600-9C9A-79436202DEB9}">
      <dgm:prSet phldrT="[Text]" custT="1"/>
      <dgm:spPr/>
      <dgm:t>
        <a:bodyPr/>
        <a:lstStyle/>
        <a:p>
          <a:r>
            <a:rPr lang="en-US" sz="1000" b="1" dirty="0" smtClean="0"/>
            <a:t>Business Processes ( Procedures)</a:t>
          </a:r>
          <a:endParaRPr lang="en-US" sz="1000" b="1" dirty="0"/>
        </a:p>
      </dgm:t>
    </dgm:pt>
    <dgm:pt modelId="{E8C1E1D0-132C-487C-AE24-7C11D1CBA25F}" type="parTrans" cxnId="{B206E111-E9ED-4890-9842-1B3FDCEC7E06}">
      <dgm:prSet/>
      <dgm:spPr/>
      <dgm:t>
        <a:bodyPr/>
        <a:lstStyle/>
        <a:p>
          <a:endParaRPr lang="en-US" sz="1000"/>
        </a:p>
      </dgm:t>
    </dgm:pt>
    <dgm:pt modelId="{7F353AA4-2407-4AD4-85A1-B1A14DEC819B}" type="sibTrans" cxnId="{B206E111-E9ED-4890-9842-1B3FDCEC7E06}">
      <dgm:prSet/>
      <dgm:spPr/>
      <dgm:t>
        <a:bodyPr/>
        <a:lstStyle/>
        <a:p>
          <a:endParaRPr lang="en-US" sz="1000"/>
        </a:p>
      </dgm:t>
    </dgm:pt>
    <dgm:pt modelId="{8EC6FEDE-9F26-4949-96D5-D9A0523D42CA}">
      <dgm:prSet phldrT="[Text]" custT="1"/>
      <dgm:spPr/>
      <dgm:t>
        <a:bodyPr/>
        <a:lstStyle/>
        <a:p>
          <a:r>
            <a:rPr lang="en-US" sz="1000" b="1" dirty="0" smtClean="0"/>
            <a:t>Work instructions</a:t>
          </a:r>
          <a:endParaRPr lang="en-US" sz="1000" b="1" dirty="0"/>
        </a:p>
      </dgm:t>
    </dgm:pt>
    <dgm:pt modelId="{B8C246FB-3DF2-4993-99D7-74A4D5975D77}" type="parTrans" cxnId="{8DC224F9-1689-464E-A05E-69EC010D3ACF}">
      <dgm:prSet/>
      <dgm:spPr/>
      <dgm:t>
        <a:bodyPr/>
        <a:lstStyle/>
        <a:p>
          <a:endParaRPr lang="en-US" sz="1000"/>
        </a:p>
      </dgm:t>
    </dgm:pt>
    <dgm:pt modelId="{A23DE358-FF87-4994-9AD1-83A86A7CB36E}" type="sibTrans" cxnId="{8DC224F9-1689-464E-A05E-69EC010D3ACF}">
      <dgm:prSet/>
      <dgm:spPr/>
      <dgm:t>
        <a:bodyPr/>
        <a:lstStyle/>
        <a:p>
          <a:endParaRPr lang="en-US" sz="1000"/>
        </a:p>
      </dgm:t>
    </dgm:pt>
    <dgm:pt modelId="{736E5F18-F242-4276-A8E6-7BAE745851A8}">
      <dgm:prSet phldrT="[Text]" custT="1"/>
      <dgm:spPr/>
      <dgm:t>
        <a:bodyPr/>
        <a:lstStyle/>
        <a:p>
          <a:r>
            <a:rPr lang="en-US" sz="1000" b="1" dirty="0" smtClean="0"/>
            <a:t>Quality records ( Label, Checklist, Form)</a:t>
          </a:r>
          <a:endParaRPr lang="en-US" sz="1000" b="1" dirty="0"/>
        </a:p>
      </dgm:t>
    </dgm:pt>
    <dgm:pt modelId="{AD4FCFB5-C9DF-4E3E-9A3C-111C3E9AEE87}" type="parTrans" cxnId="{672D62C5-E2AA-4C7B-BBE3-588B651F33F0}">
      <dgm:prSet/>
      <dgm:spPr/>
      <dgm:t>
        <a:bodyPr/>
        <a:lstStyle/>
        <a:p>
          <a:endParaRPr lang="en-US" sz="1000"/>
        </a:p>
      </dgm:t>
    </dgm:pt>
    <dgm:pt modelId="{3D25D579-1229-460C-BF06-54AF0A3C3025}" type="sibTrans" cxnId="{672D62C5-E2AA-4C7B-BBE3-588B651F33F0}">
      <dgm:prSet/>
      <dgm:spPr/>
      <dgm:t>
        <a:bodyPr/>
        <a:lstStyle/>
        <a:p>
          <a:endParaRPr lang="en-US" sz="1000"/>
        </a:p>
      </dgm:t>
    </dgm:pt>
    <dgm:pt modelId="{CBC0FFEF-0E53-4F94-9298-7F6723B61DB3}" type="pres">
      <dgm:prSet presAssocID="{F8B3E132-4E39-4DC3-B618-456F827C337D}" presName="Name0" presStyleCnt="0">
        <dgm:presLayoutVars>
          <dgm:dir/>
          <dgm:animLvl val="lvl"/>
          <dgm:resizeHandles val="exact"/>
        </dgm:presLayoutVars>
      </dgm:prSet>
      <dgm:spPr/>
    </dgm:pt>
    <dgm:pt modelId="{ED26F4BE-ECCF-4133-A91B-902BEF02C0FC}" type="pres">
      <dgm:prSet presAssocID="{A324EDE4-BEA4-433D-A748-BB0BBF25724A}" presName="Name8" presStyleCnt="0"/>
      <dgm:spPr/>
    </dgm:pt>
    <dgm:pt modelId="{ABE26D73-9467-4EBF-B23E-394158766666}" type="pres">
      <dgm:prSet presAssocID="{A324EDE4-BEA4-433D-A748-BB0BBF25724A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287D5-7EEB-493C-B764-AF943F8D6916}" type="pres">
      <dgm:prSet presAssocID="{A324EDE4-BEA4-433D-A748-BB0BBF25724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6F379E-7C64-445C-B178-1E3CC7A2E1B8}" type="pres">
      <dgm:prSet presAssocID="{5CFFAF26-31CF-4FDC-B7E1-F149B539FDB5}" presName="Name8" presStyleCnt="0"/>
      <dgm:spPr/>
    </dgm:pt>
    <dgm:pt modelId="{A406EB1C-F45D-45EA-ACB6-DCCACFCC2CCE}" type="pres">
      <dgm:prSet presAssocID="{5CFFAF26-31CF-4FDC-B7E1-F149B539FDB5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B66DF-C962-4486-8BC2-028A7C96A5D0}" type="pres">
      <dgm:prSet presAssocID="{5CFFAF26-31CF-4FDC-B7E1-F149B539FDB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8E073-54E1-45CA-B83B-720A7C37CEE2}" type="pres">
      <dgm:prSet presAssocID="{18EB4576-8F56-4853-B879-0C3EB670BDA7}" presName="Name8" presStyleCnt="0"/>
      <dgm:spPr/>
    </dgm:pt>
    <dgm:pt modelId="{C70A02D2-7E69-43D5-A8D1-18B440577C24}" type="pres">
      <dgm:prSet presAssocID="{18EB4576-8F56-4853-B879-0C3EB670BDA7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261E7-40BB-4D45-A25A-69A96D1335F9}" type="pres">
      <dgm:prSet presAssocID="{18EB4576-8F56-4853-B879-0C3EB670BDA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E4F31-376C-4082-A83D-572CFCEAE367}" type="pres">
      <dgm:prSet presAssocID="{80D4520F-01AA-4600-9C9A-79436202DEB9}" presName="Name8" presStyleCnt="0"/>
      <dgm:spPr/>
    </dgm:pt>
    <dgm:pt modelId="{AB1065BC-13BB-4600-9F0C-46AD3DE5D935}" type="pres">
      <dgm:prSet presAssocID="{80D4520F-01AA-4600-9C9A-79436202DEB9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DA44D-3926-4BCA-9518-7E2B6EC48318}" type="pres">
      <dgm:prSet presAssocID="{80D4520F-01AA-4600-9C9A-79436202DEB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48B67D-B8FD-4855-BC11-3178B3AE1C0F}" type="pres">
      <dgm:prSet presAssocID="{8EC6FEDE-9F26-4949-96D5-D9A0523D42CA}" presName="Name8" presStyleCnt="0"/>
      <dgm:spPr/>
    </dgm:pt>
    <dgm:pt modelId="{D7B3EE72-0017-4464-AA5D-7CABCDC0BD24}" type="pres">
      <dgm:prSet presAssocID="{8EC6FEDE-9F26-4949-96D5-D9A0523D42CA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8DA292-A32C-4A9F-8DBB-7F3B3AB01A3F}" type="pres">
      <dgm:prSet presAssocID="{8EC6FEDE-9F26-4949-96D5-D9A0523D42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54F5C-90F8-469F-9B8A-6C3417085082}" type="pres">
      <dgm:prSet presAssocID="{736E5F18-F242-4276-A8E6-7BAE745851A8}" presName="Name8" presStyleCnt="0"/>
      <dgm:spPr/>
    </dgm:pt>
    <dgm:pt modelId="{3E29E4AF-BA80-42B8-821C-88F2FD998E67}" type="pres">
      <dgm:prSet presAssocID="{736E5F18-F242-4276-A8E6-7BAE745851A8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16BFC-4D82-40B6-94CC-169F3A1CE913}" type="pres">
      <dgm:prSet presAssocID="{736E5F18-F242-4276-A8E6-7BAE745851A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2CF3EB-42B2-4332-9150-A2903DA8D0A5}" srcId="{F8B3E132-4E39-4DC3-B618-456F827C337D}" destId="{A324EDE4-BEA4-433D-A748-BB0BBF25724A}" srcOrd="0" destOrd="0" parTransId="{3E556190-107E-4D0C-B156-9866216D8EF4}" sibTransId="{313C925F-10DD-45DB-9E09-4D855F45B494}"/>
    <dgm:cxn modelId="{C1EF9BE7-F217-40E1-8355-A18BD0DAD94C}" type="presOf" srcId="{A324EDE4-BEA4-433D-A748-BB0BBF25724A}" destId="{8AE287D5-7EEB-493C-B764-AF943F8D6916}" srcOrd="1" destOrd="0" presId="urn:microsoft.com/office/officeart/2005/8/layout/pyramid1"/>
    <dgm:cxn modelId="{30693A46-B0E5-46B7-82E3-1FB292473D4B}" srcId="{F8B3E132-4E39-4DC3-B618-456F827C337D}" destId="{18EB4576-8F56-4853-B879-0C3EB670BDA7}" srcOrd="2" destOrd="0" parTransId="{C6D17310-AA5C-40C3-8755-02FCB618A7C1}" sibTransId="{7D4BB7CA-D92F-4FA3-83FD-5B8E27262A32}"/>
    <dgm:cxn modelId="{B570F3EE-9830-4BBF-A6FE-F76B1661A77A}" type="presOf" srcId="{5CFFAF26-31CF-4FDC-B7E1-F149B539FDB5}" destId="{F81B66DF-C962-4486-8BC2-028A7C96A5D0}" srcOrd="1" destOrd="0" presId="urn:microsoft.com/office/officeart/2005/8/layout/pyramid1"/>
    <dgm:cxn modelId="{168D20A4-62F8-4A93-B2D4-55AFDC8A71AA}" type="presOf" srcId="{736E5F18-F242-4276-A8E6-7BAE745851A8}" destId="{31416BFC-4D82-40B6-94CC-169F3A1CE913}" srcOrd="1" destOrd="0" presId="urn:microsoft.com/office/officeart/2005/8/layout/pyramid1"/>
    <dgm:cxn modelId="{B206E111-E9ED-4890-9842-1B3FDCEC7E06}" srcId="{F8B3E132-4E39-4DC3-B618-456F827C337D}" destId="{80D4520F-01AA-4600-9C9A-79436202DEB9}" srcOrd="3" destOrd="0" parTransId="{E8C1E1D0-132C-487C-AE24-7C11D1CBA25F}" sibTransId="{7F353AA4-2407-4AD4-85A1-B1A14DEC819B}"/>
    <dgm:cxn modelId="{8DC224F9-1689-464E-A05E-69EC010D3ACF}" srcId="{F8B3E132-4E39-4DC3-B618-456F827C337D}" destId="{8EC6FEDE-9F26-4949-96D5-D9A0523D42CA}" srcOrd="4" destOrd="0" parTransId="{B8C246FB-3DF2-4993-99D7-74A4D5975D77}" sibTransId="{A23DE358-FF87-4994-9AD1-83A86A7CB36E}"/>
    <dgm:cxn modelId="{4D691BD4-C134-4B4C-A85B-6BE692FADED3}" type="presOf" srcId="{736E5F18-F242-4276-A8E6-7BAE745851A8}" destId="{3E29E4AF-BA80-42B8-821C-88F2FD998E67}" srcOrd="0" destOrd="0" presId="urn:microsoft.com/office/officeart/2005/8/layout/pyramid1"/>
    <dgm:cxn modelId="{35208EC1-72B8-45B2-8A3C-905266FF9AE8}" type="presOf" srcId="{8EC6FEDE-9F26-4949-96D5-D9A0523D42CA}" destId="{C38DA292-A32C-4A9F-8DBB-7F3B3AB01A3F}" srcOrd="1" destOrd="0" presId="urn:microsoft.com/office/officeart/2005/8/layout/pyramid1"/>
    <dgm:cxn modelId="{672D62C5-E2AA-4C7B-BBE3-588B651F33F0}" srcId="{F8B3E132-4E39-4DC3-B618-456F827C337D}" destId="{736E5F18-F242-4276-A8E6-7BAE745851A8}" srcOrd="5" destOrd="0" parTransId="{AD4FCFB5-C9DF-4E3E-9A3C-111C3E9AEE87}" sibTransId="{3D25D579-1229-460C-BF06-54AF0A3C3025}"/>
    <dgm:cxn modelId="{FA42C6CD-FEF3-400C-A5CE-099FBDE48329}" type="presOf" srcId="{5CFFAF26-31CF-4FDC-B7E1-F149B539FDB5}" destId="{A406EB1C-F45D-45EA-ACB6-DCCACFCC2CCE}" srcOrd="0" destOrd="0" presId="urn:microsoft.com/office/officeart/2005/8/layout/pyramid1"/>
    <dgm:cxn modelId="{70818DA2-BC4E-4C96-A74B-B1730690CBAE}" type="presOf" srcId="{A324EDE4-BEA4-433D-A748-BB0BBF25724A}" destId="{ABE26D73-9467-4EBF-B23E-394158766666}" srcOrd="0" destOrd="0" presId="urn:microsoft.com/office/officeart/2005/8/layout/pyramid1"/>
    <dgm:cxn modelId="{7BF68EFD-D836-4559-B629-3EB4A9D0ED52}" srcId="{F8B3E132-4E39-4DC3-B618-456F827C337D}" destId="{5CFFAF26-31CF-4FDC-B7E1-F149B539FDB5}" srcOrd="1" destOrd="0" parTransId="{8A261C60-3C7C-4D92-AF49-C1AF43EE8C86}" sibTransId="{143E36E3-C810-44AF-A8F8-7E4822E5FB53}"/>
    <dgm:cxn modelId="{93BCED84-4235-4125-912E-8E00EB937FB0}" type="presOf" srcId="{18EB4576-8F56-4853-B879-0C3EB670BDA7}" destId="{C70A02D2-7E69-43D5-A8D1-18B440577C24}" srcOrd="0" destOrd="0" presId="urn:microsoft.com/office/officeart/2005/8/layout/pyramid1"/>
    <dgm:cxn modelId="{10D0387E-CD69-490E-AD53-ED0404A1B3C8}" type="presOf" srcId="{80D4520F-01AA-4600-9C9A-79436202DEB9}" destId="{AB1065BC-13BB-4600-9F0C-46AD3DE5D935}" srcOrd="0" destOrd="0" presId="urn:microsoft.com/office/officeart/2005/8/layout/pyramid1"/>
    <dgm:cxn modelId="{5C765AB5-1792-4E5F-8826-0B96CAB27A80}" type="presOf" srcId="{F8B3E132-4E39-4DC3-B618-456F827C337D}" destId="{CBC0FFEF-0E53-4F94-9298-7F6723B61DB3}" srcOrd="0" destOrd="0" presId="urn:microsoft.com/office/officeart/2005/8/layout/pyramid1"/>
    <dgm:cxn modelId="{41A55FC9-B3D7-457E-A724-6840EFA907B2}" type="presOf" srcId="{80D4520F-01AA-4600-9C9A-79436202DEB9}" destId="{EEADA44D-3926-4BCA-9518-7E2B6EC48318}" srcOrd="1" destOrd="0" presId="urn:microsoft.com/office/officeart/2005/8/layout/pyramid1"/>
    <dgm:cxn modelId="{F75A81BE-130F-48E1-BE68-FA5BAA5A22F0}" type="presOf" srcId="{18EB4576-8F56-4853-B879-0C3EB670BDA7}" destId="{851261E7-40BB-4D45-A25A-69A96D1335F9}" srcOrd="1" destOrd="0" presId="urn:microsoft.com/office/officeart/2005/8/layout/pyramid1"/>
    <dgm:cxn modelId="{9829F75C-2A9D-4592-88EB-DF2807E64B79}" type="presOf" srcId="{8EC6FEDE-9F26-4949-96D5-D9A0523D42CA}" destId="{D7B3EE72-0017-4464-AA5D-7CABCDC0BD24}" srcOrd="0" destOrd="0" presId="urn:microsoft.com/office/officeart/2005/8/layout/pyramid1"/>
    <dgm:cxn modelId="{9FBDD035-D7CB-48C1-AFF6-A3E2C37ECEF2}" type="presParOf" srcId="{CBC0FFEF-0E53-4F94-9298-7F6723B61DB3}" destId="{ED26F4BE-ECCF-4133-A91B-902BEF02C0FC}" srcOrd="0" destOrd="0" presId="urn:microsoft.com/office/officeart/2005/8/layout/pyramid1"/>
    <dgm:cxn modelId="{E1FA2786-58FF-4E20-A63F-4F1A5845B000}" type="presParOf" srcId="{ED26F4BE-ECCF-4133-A91B-902BEF02C0FC}" destId="{ABE26D73-9467-4EBF-B23E-394158766666}" srcOrd="0" destOrd="0" presId="urn:microsoft.com/office/officeart/2005/8/layout/pyramid1"/>
    <dgm:cxn modelId="{FBB95FF6-83F1-4340-88CD-8E4B49AB83D3}" type="presParOf" srcId="{ED26F4BE-ECCF-4133-A91B-902BEF02C0FC}" destId="{8AE287D5-7EEB-493C-B764-AF943F8D6916}" srcOrd="1" destOrd="0" presId="urn:microsoft.com/office/officeart/2005/8/layout/pyramid1"/>
    <dgm:cxn modelId="{E5CC9602-6756-4E50-A323-F266222A304B}" type="presParOf" srcId="{CBC0FFEF-0E53-4F94-9298-7F6723B61DB3}" destId="{D66F379E-7C64-445C-B178-1E3CC7A2E1B8}" srcOrd="1" destOrd="0" presId="urn:microsoft.com/office/officeart/2005/8/layout/pyramid1"/>
    <dgm:cxn modelId="{A84D54F1-F601-497A-A732-37E7AD9A7E4A}" type="presParOf" srcId="{D66F379E-7C64-445C-B178-1E3CC7A2E1B8}" destId="{A406EB1C-F45D-45EA-ACB6-DCCACFCC2CCE}" srcOrd="0" destOrd="0" presId="urn:microsoft.com/office/officeart/2005/8/layout/pyramid1"/>
    <dgm:cxn modelId="{DD97846C-CE30-4929-9C85-F3DDDA60F1BA}" type="presParOf" srcId="{D66F379E-7C64-445C-B178-1E3CC7A2E1B8}" destId="{F81B66DF-C962-4486-8BC2-028A7C96A5D0}" srcOrd="1" destOrd="0" presId="urn:microsoft.com/office/officeart/2005/8/layout/pyramid1"/>
    <dgm:cxn modelId="{118481E3-248F-4294-97A6-53B948C44407}" type="presParOf" srcId="{CBC0FFEF-0E53-4F94-9298-7F6723B61DB3}" destId="{9458E073-54E1-45CA-B83B-720A7C37CEE2}" srcOrd="2" destOrd="0" presId="urn:microsoft.com/office/officeart/2005/8/layout/pyramid1"/>
    <dgm:cxn modelId="{B816E208-2B82-4218-A0EA-69418EF4AAC6}" type="presParOf" srcId="{9458E073-54E1-45CA-B83B-720A7C37CEE2}" destId="{C70A02D2-7E69-43D5-A8D1-18B440577C24}" srcOrd="0" destOrd="0" presId="urn:microsoft.com/office/officeart/2005/8/layout/pyramid1"/>
    <dgm:cxn modelId="{4F09F6D3-F496-4E7D-A4B1-81A4D7877D2D}" type="presParOf" srcId="{9458E073-54E1-45CA-B83B-720A7C37CEE2}" destId="{851261E7-40BB-4D45-A25A-69A96D1335F9}" srcOrd="1" destOrd="0" presId="urn:microsoft.com/office/officeart/2005/8/layout/pyramid1"/>
    <dgm:cxn modelId="{FA30FB1D-CB97-4B09-B84C-A4C36CBFC878}" type="presParOf" srcId="{CBC0FFEF-0E53-4F94-9298-7F6723B61DB3}" destId="{F04E4F31-376C-4082-A83D-572CFCEAE367}" srcOrd="3" destOrd="0" presId="urn:microsoft.com/office/officeart/2005/8/layout/pyramid1"/>
    <dgm:cxn modelId="{76FF4028-6613-4BE3-B538-89BD3A552177}" type="presParOf" srcId="{F04E4F31-376C-4082-A83D-572CFCEAE367}" destId="{AB1065BC-13BB-4600-9F0C-46AD3DE5D935}" srcOrd="0" destOrd="0" presId="urn:microsoft.com/office/officeart/2005/8/layout/pyramid1"/>
    <dgm:cxn modelId="{47029D9D-BCA7-4C72-A313-9ADAF3678382}" type="presParOf" srcId="{F04E4F31-376C-4082-A83D-572CFCEAE367}" destId="{EEADA44D-3926-4BCA-9518-7E2B6EC48318}" srcOrd="1" destOrd="0" presId="urn:microsoft.com/office/officeart/2005/8/layout/pyramid1"/>
    <dgm:cxn modelId="{97AE9228-54C7-4CC7-A8DB-E4EAD365342D}" type="presParOf" srcId="{CBC0FFEF-0E53-4F94-9298-7F6723B61DB3}" destId="{3248B67D-B8FD-4855-BC11-3178B3AE1C0F}" srcOrd="4" destOrd="0" presId="urn:microsoft.com/office/officeart/2005/8/layout/pyramid1"/>
    <dgm:cxn modelId="{F685856F-91BD-4987-8085-2F978A118908}" type="presParOf" srcId="{3248B67D-B8FD-4855-BC11-3178B3AE1C0F}" destId="{D7B3EE72-0017-4464-AA5D-7CABCDC0BD24}" srcOrd="0" destOrd="0" presId="urn:microsoft.com/office/officeart/2005/8/layout/pyramid1"/>
    <dgm:cxn modelId="{6259D3EE-A4D7-4474-AD36-C35BD00B7013}" type="presParOf" srcId="{3248B67D-B8FD-4855-BC11-3178B3AE1C0F}" destId="{C38DA292-A32C-4A9F-8DBB-7F3B3AB01A3F}" srcOrd="1" destOrd="0" presId="urn:microsoft.com/office/officeart/2005/8/layout/pyramid1"/>
    <dgm:cxn modelId="{C0961C3B-BC3F-4692-A19B-BD2F85F7AEEF}" type="presParOf" srcId="{CBC0FFEF-0E53-4F94-9298-7F6723B61DB3}" destId="{04454F5C-90F8-469F-9B8A-6C3417085082}" srcOrd="5" destOrd="0" presId="urn:microsoft.com/office/officeart/2005/8/layout/pyramid1"/>
    <dgm:cxn modelId="{4ADEBE2A-341D-4E71-BB18-B7842C99A269}" type="presParOf" srcId="{04454F5C-90F8-469F-9B8A-6C3417085082}" destId="{3E29E4AF-BA80-42B8-821C-88F2FD998E67}" srcOrd="0" destOrd="0" presId="urn:microsoft.com/office/officeart/2005/8/layout/pyramid1"/>
    <dgm:cxn modelId="{16EF86F3-2C5D-4396-B351-61D905D1ED67}" type="presParOf" srcId="{04454F5C-90F8-469F-9B8A-6C3417085082}" destId="{31416BFC-4D82-40B6-94CC-169F3A1CE91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C92A1-2D37-4823-AFD0-4879A5B7F592}" type="datetime1">
              <a:rPr lang="en-US" smtClean="0"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97A2A-0D0F-4D0E-AFAD-BE046C1B0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2262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Dubai" panose="020B0503030403030204" pitchFamily="34" charset="-78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Dubai" panose="020B0503030403030204" pitchFamily="34" charset="-78"/>
              </a:defRPr>
            </a:lvl1pPr>
          </a:lstStyle>
          <a:p>
            <a:fld id="{C51BF8CD-F1AA-4701-BF6B-840CB0B2FD21}" type="datetime1">
              <a:rPr lang="en-US" smtClean="0"/>
              <a:t>3/7/2018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Dubai" panose="020B0503030403030204" pitchFamily="34" charset="-78"/>
              </a:defRPr>
            </a:lvl1pPr>
          </a:lstStyle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Dubai" panose="020B0503030403030204" pitchFamily="34" charset="-78"/>
              </a:defRPr>
            </a:lvl1pPr>
          </a:lstStyle>
          <a:p>
            <a:fld id="{50FD61BD-D81B-4B4A-A35F-CBEB1D1377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3951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Dubai" panose="020B0503030403030204" pitchFamily="34" charset="-78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Dubai" panose="020B0503030403030204" pitchFamily="34" charset="-78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Dubai" panose="020B0503030403030204" pitchFamily="34" charset="-78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Dubai" panose="020B0503030403030204" pitchFamily="34" charset="-78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Dubai" panose="020B0503030403030204" pitchFamily="34" charset="-7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D61BD-D81B-4B4A-A35F-CBEB1D13771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790CCAB-7F5D-40A3-9B35-C0BF4A40C8FF}" type="datetime1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71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2" y="2877160"/>
            <a:ext cx="8093364" cy="138382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1" y="4251505"/>
            <a:ext cx="8093365" cy="610820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FC55-DEAA-4500-9B66-0D2E36586BB6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3339-0B26-4E10-9CF8-69B0B1D0AEB9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2B08-2F01-4D3D-9F8C-89C3569BE824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05979"/>
            <a:ext cx="2057401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1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3CD4-F53F-4754-A3C8-70D471F2E9F9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D5D53570-AF34-4645-9188-11522E8A0C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7" y="2326213"/>
            <a:ext cx="1463785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966" y="128470"/>
            <a:ext cx="8246069" cy="106893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7" y="1502816"/>
            <a:ext cx="8246069" cy="3206799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CA5B-1F4A-4082-BA39-F4DC1839CD61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7" y="433880"/>
            <a:ext cx="626090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7" y="1198560"/>
            <a:ext cx="6260905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7AC4-CBC9-42BC-AD5C-E21CFA593D32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9E40-8ACB-49D4-96C5-E9C74ACF02DB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8050-D0B5-480B-A180-04CD5606AFC2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966" y="128471"/>
            <a:ext cx="8246071" cy="106893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8" y="1655521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8" y="2087041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1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2" y="1655521"/>
            <a:ext cx="4041774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2" y="2087041"/>
            <a:ext cx="4041774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1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C19D-4057-4F8E-80DE-644230CAD995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05D4-053B-433A-A753-7825E4520947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6946-D2F7-4F8B-BF58-CAC31DE90010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9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FBFA-94A0-4384-BB1D-C9AFB4D0FB61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Dubai" panose="020B0503030403030204" pitchFamily="34" charset="-78"/>
              </a:defRPr>
            </a:lvl1pPr>
          </a:lstStyle>
          <a:p>
            <a:fld id="{0AFE319E-0F8D-4D87-9F58-1501011B8C7A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ubai" panose="020B0503030403030204" pitchFamily="34" charset="-78"/>
              </a:defRPr>
            </a:lvl1pPr>
          </a:lstStyle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Dubai" panose="020B0503030403030204" pitchFamily="34" charset="-78"/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68A34A6-61D1-4394-82E5-9AC8EA81C5E7}"/>
              </a:ext>
            </a:extLst>
          </p:cNvPr>
          <p:cNvSpPr txBox="1"/>
          <p:nvPr userDrawn="1"/>
        </p:nvSpPr>
        <p:spPr>
          <a:xfrm>
            <a:off x="-9150" y="5213748"/>
            <a:ext cx="8389625" cy="523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1">
                <a:solidFill>
                  <a:schemeClr val="bg1">
                    <a:lumMod val="65000"/>
                  </a:schemeClr>
                </a:solidFill>
                <a:latin typeface="Dubai" panose="020B0503030403030204" pitchFamily="34" charset="-78"/>
              </a:rPr>
              <a:t>This presentation uses a free template provided by FPPT.com</a:t>
            </a:r>
          </a:p>
          <a:p>
            <a:r>
              <a:rPr lang="en-US" sz="1401">
                <a:solidFill>
                  <a:schemeClr val="bg1">
                    <a:lumMod val="65000"/>
                  </a:schemeClr>
                </a:solidFill>
                <a:latin typeface="Dubai" panose="020B0503030403030204" pitchFamily="34" charset="-78"/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ctr" defTabSz="91441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Dubai" panose="020B0503030403030204" pitchFamily="34" charset="-78"/>
          <a:ea typeface="+mj-ea"/>
          <a:cs typeface="+mj-cs"/>
        </a:defRPr>
      </a:lvl1pPr>
    </p:titleStyle>
    <p:bodyStyle>
      <a:lvl1pPr marL="342904" indent="-342904" algn="l" defTabSz="91441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Dubai" panose="020B0503030403030204" pitchFamily="34" charset="-78"/>
          <a:ea typeface="+mn-ea"/>
          <a:cs typeface="+mn-cs"/>
        </a:defRPr>
      </a:lvl1pPr>
      <a:lvl2pPr marL="742959" indent="-285753" algn="l" defTabSz="91441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Dubai" panose="020B0503030403030204" pitchFamily="34" charset="-78"/>
          <a:ea typeface="+mn-ea"/>
          <a:cs typeface="+mn-cs"/>
        </a:defRPr>
      </a:lvl2pPr>
      <a:lvl3pPr marL="1143015" indent="-228604" algn="l" defTabSz="9144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Dubai" panose="020B0503030403030204" pitchFamily="34" charset="-78"/>
          <a:ea typeface="+mn-ea"/>
          <a:cs typeface="+mn-cs"/>
        </a:defRPr>
      </a:lvl3pPr>
      <a:lvl4pPr marL="1600221" indent="-228604" algn="l" defTabSz="91441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Dubai" panose="020B0503030403030204" pitchFamily="34" charset="-78"/>
          <a:ea typeface="+mn-ea"/>
          <a:cs typeface="+mn-cs"/>
        </a:defRPr>
      </a:lvl4pPr>
      <a:lvl5pPr marL="2057427" indent="-228604" algn="l" defTabSz="91441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Dubai" panose="020B0503030403030204" pitchFamily="34" charset="-78"/>
          <a:ea typeface="+mn-ea"/>
          <a:cs typeface="+mn-cs"/>
        </a:defRPr>
      </a:lvl5pPr>
      <a:lvl6pPr marL="2514632" indent="-228604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8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2" y="1197405"/>
            <a:ext cx="8093364" cy="1383822"/>
          </a:xfrm>
        </p:spPr>
        <p:txBody>
          <a:bodyPr/>
          <a:lstStyle/>
          <a:p>
            <a:r>
              <a:rPr lang="fa-IR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نحوه نگارش روش های استاندارد کار</a:t>
            </a:r>
            <a:endParaRPr lang="en-U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3642" y="3182569"/>
            <a:ext cx="1985164" cy="61082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SOP for SOP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CA5B-1F4A-4082-BA39-F4DC1839CD61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5" y="396036"/>
            <a:ext cx="7482545" cy="437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53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CA5B-1F4A-4082-BA39-F4DC1839CD61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" t="8435" r="3240" b="17342"/>
          <a:stretch/>
        </p:blipFill>
        <p:spPr>
          <a:xfrm>
            <a:off x="907080" y="433880"/>
            <a:ext cx="7280083" cy="43333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55215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CA5B-1F4A-4082-BA39-F4DC1839CD61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" y="194931"/>
            <a:ext cx="7811590" cy="475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06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CA5B-1F4A-4082-BA39-F4DC1839CD61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" t="8435" r="3240" b="14374"/>
          <a:stretch/>
        </p:blipFill>
        <p:spPr>
          <a:xfrm>
            <a:off x="803288" y="101236"/>
            <a:ext cx="7537428" cy="46660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30094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نحوه نگارش روش های استاندارد کار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مزایای استفاده از </a:t>
            </a:r>
            <a:r>
              <a:rPr lang="en-US" dirty="0" smtClean="0">
                <a:cs typeface="B Nazanin" panose="00000400000000000000" pitchFamily="2" charset="-78"/>
              </a:rPr>
              <a:t>SOP</a:t>
            </a:r>
          </a:p>
          <a:p>
            <a:pPr lvl="1" algn="r" rtl="1"/>
            <a:r>
              <a:rPr lang="fa-IR" sz="2000" dirty="0" smtClean="0">
                <a:cs typeface="B Nazanin" panose="00000400000000000000" pitchFamily="2" charset="-78"/>
              </a:rPr>
              <a:t>توصیف مشروح وظایف مربوط به یک شغل</a:t>
            </a:r>
          </a:p>
          <a:p>
            <a:pPr lvl="1" algn="r" rtl="1"/>
            <a:r>
              <a:rPr lang="fa-IR" sz="2000" dirty="0" smtClean="0">
                <a:cs typeface="B Nazanin" panose="00000400000000000000" pitchFamily="2" charset="-78"/>
              </a:rPr>
              <a:t>اطمینان از تداوم انجام مراحل تولید</a:t>
            </a:r>
          </a:p>
          <a:p>
            <a:pPr lvl="1" algn="r" rtl="1"/>
            <a:r>
              <a:rPr lang="fa-IR" sz="2000" dirty="0" smtClean="0">
                <a:cs typeface="B Nazanin" panose="00000400000000000000" pitchFamily="2" charset="-78"/>
              </a:rPr>
              <a:t>اطمینان از ادامه بدون تداخل فرآیندها و تکمیل مراحل بر اساس جدول زمان بندی</a:t>
            </a:r>
          </a:p>
          <a:p>
            <a:pPr lvl="1" algn="r" rtl="1"/>
            <a:r>
              <a:rPr lang="fa-IR" sz="2000" dirty="0" smtClean="0">
                <a:cs typeface="B Nazanin" panose="00000400000000000000" pitchFamily="2" charset="-78"/>
              </a:rPr>
              <a:t>اطمینان از عدم ایجاد نقص در مراحل تولید</a:t>
            </a:r>
          </a:p>
          <a:p>
            <a:pPr lvl="1" algn="r" rtl="1"/>
            <a:r>
              <a:rPr lang="fa-IR" sz="2000" dirty="0" smtClean="0">
                <a:cs typeface="B Nazanin" panose="00000400000000000000" pitchFamily="2" charset="-78"/>
              </a:rPr>
              <a:t>اطمینان از انطباق دستورالعمل های موجود با مقررات شرکت و الزامات قانونی 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CA5B-1F4A-4082-BA39-F4DC1839CD61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83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نحوه نگارش روش های استاندارد کار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مزایای استفاده از </a:t>
            </a:r>
            <a:r>
              <a:rPr lang="en-US" dirty="0" smtClean="0">
                <a:cs typeface="B Nazanin" panose="00000400000000000000" pitchFamily="2" charset="-78"/>
              </a:rPr>
              <a:t>SOP</a:t>
            </a:r>
          </a:p>
          <a:p>
            <a:pPr lvl="1" algn="r" rtl="1"/>
            <a:r>
              <a:rPr lang="fa-IR" sz="2000" dirty="0">
                <a:cs typeface="B Nazanin" panose="00000400000000000000" pitchFamily="2" charset="-78"/>
              </a:rPr>
              <a:t>ایجاد سندی آموزشی برای تدریس کاربران دخیل در فرآیند</a:t>
            </a:r>
          </a:p>
          <a:p>
            <a:pPr lvl="1" algn="r" rtl="1"/>
            <a:r>
              <a:rPr lang="fa-IR" sz="2000" dirty="0" smtClean="0">
                <a:cs typeface="B Nazanin" panose="00000400000000000000" pitchFamily="2" charset="-78"/>
              </a:rPr>
              <a:t>ارائه چک لیست برای چکرهای ناظر فرآیند ها جهت تأکید به رعایت اصول مدون </a:t>
            </a:r>
          </a:p>
          <a:p>
            <a:pPr lvl="1" algn="r" rtl="1"/>
            <a:r>
              <a:rPr lang="fa-IR" sz="2000" dirty="0" smtClean="0">
                <a:cs typeface="B Nazanin" panose="00000400000000000000" pitchFamily="2" charset="-78"/>
              </a:rPr>
              <a:t>ارائه چک لیست برای بازرسان </a:t>
            </a:r>
            <a:r>
              <a:rPr lang="en-US" sz="2000" dirty="0" smtClean="0">
                <a:cs typeface="B Nazanin" panose="00000400000000000000" pitchFamily="2" charset="-78"/>
              </a:rPr>
              <a:t>GMP</a:t>
            </a:r>
            <a:r>
              <a:rPr lang="fa-IR" sz="2000" dirty="0" smtClean="0">
                <a:cs typeface="B Nazanin" panose="00000400000000000000" pitchFamily="2" charset="-78"/>
              </a:rPr>
              <a:t> و ممیزان داخلی و برون سازمانی</a:t>
            </a:r>
          </a:p>
          <a:p>
            <a:pPr lvl="1" algn="r" rtl="1"/>
            <a:r>
              <a:rPr lang="fa-IR" sz="2000" dirty="0" smtClean="0">
                <a:cs typeface="B Nazanin" panose="00000400000000000000" pitchFamily="2" charset="-78"/>
              </a:rPr>
              <a:t>ارائه ثبت نامه</a:t>
            </a:r>
            <a:r>
              <a:rPr lang="en-US" sz="2000" dirty="0" smtClean="0">
                <a:cs typeface="B Nazanin" panose="00000400000000000000" pitchFamily="2" charset="-78"/>
              </a:rPr>
              <a:t>( Records )  </a:t>
            </a:r>
            <a:r>
              <a:rPr lang="fa-IR" sz="2000" dirty="0" smtClean="0">
                <a:cs typeface="B Nazanin" panose="00000400000000000000" pitchFamily="2" charset="-78"/>
              </a:rPr>
              <a:t> تاریخچه ای برای مرور تغییرات </a:t>
            </a:r>
          </a:p>
          <a:p>
            <a:pPr lvl="1" algn="r" rtl="1"/>
            <a:r>
              <a:rPr lang="fa-IR" sz="2000" dirty="0" smtClean="0">
                <a:cs typeface="B Nazanin" panose="00000400000000000000" pitchFamily="2" charset="-78"/>
              </a:rPr>
              <a:t>ارائه توصیف کامل در موارد بررسی و تحقیق در خصوص وقایع ناخواسته و انحرافات</a:t>
            </a:r>
            <a:endParaRPr lang="fa-IR" sz="2000" dirty="0">
              <a:cs typeface="B Nazanin" panose="00000400000000000000" pitchFamily="2" charset="-78"/>
            </a:endParaRPr>
          </a:p>
          <a:p>
            <a:pPr lvl="1" algn="r" rtl="1"/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CA5B-1F4A-4082-BA39-F4DC1839CD61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43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نحوه نگارش روش های استاندارد کار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کاربرد های </a:t>
            </a:r>
            <a:r>
              <a:rPr lang="en-US" dirty="0" smtClean="0">
                <a:cs typeface="B Nazanin" panose="00000400000000000000" pitchFamily="2" charset="-78"/>
              </a:rPr>
              <a:t>SOP</a:t>
            </a:r>
          </a:p>
          <a:p>
            <a:pPr lvl="1" algn="r" rtl="1"/>
            <a:r>
              <a:rPr lang="fa-IR" sz="2000" dirty="0">
                <a:cs typeface="B Nazanin" panose="00000400000000000000" pitchFamily="2" charset="-78"/>
              </a:rPr>
              <a:t>شناسایی فرد مسئول برای هر یک از وظایف </a:t>
            </a:r>
          </a:p>
          <a:p>
            <a:pPr lvl="1" algn="r" rtl="1"/>
            <a:r>
              <a:rPr lang="fa-IR" sz="2000" dirty="0">
                <a:cs typeface="B Nazanin" panose="00000400000000000000" pitchFamily="2" charset="-78"/>
              </a:rPr>
              <a:t>توصیف فعالیت ها ( کاری که باید انجام و تکمیل شود )</a:t>
            </a:r>
          </a:p>
          <a:p>
            <a:pPr lvl="1" algn="r" rtl="1"/>
            <a:r>
              <a:rPr lang="fa-IR" sz="2000" dirty="0">
                <a:cs typeface="B Nazanin" panose="00000400000000000000" pitchFamily="2" charset="-78"/>
              </a:rPr>
              <a:t>مواد و تجهیزات لازم برای کار</a:t>
            </a:r>
          </a:p>
          <a:p>
            <a:pPr lvl="1" algn="r" rtl="1"/>
            <a:r>
              <a:rPr lang="fa-IR" sz="2000" dirty="0">
                <a:cs typeface="B Nazanin" panose="00000400000000000000" pitchFamily="2" charset="-78"/>
              </a:rPr>
              <a:t>آموزش پرسنل</a:t>
            </a:r>
          </a:p>
          <a:p>
            <a:pPr lvl="1" algn="r" rtl="1"/>
            <a:r>
              <a:rPr lang="fa-IR" sz="2000" dirty="0">
                <a:cs typeface="B Nazanin" panose="00000400000000000000" pitchFamily="2" charset="-78"/>
              </a:rPr>
              <a:t>پایش نحوه اجرای کار </a:t>
            </a:r>
          </a:p>
          <a:p>
            <a:pPr lvl="1" algn="r" rtl="1"/>
            <a:r>
              <a:rPr lang="fa-IR" sz="2000" dirty="0">
                <a:cs typeface="B Nazanin" panose="00000400000000000000" pitchFamily="2" charset="-78"/>
              </a:rPr>
              <a:t>ایجاد استقلال کاری در </a:t>
            </a:r>
            <a:r>
              <a:rPr lang="fa-IR" sz="2000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اپراتورها</a:t>
            </a:r>
            <a:r>
              <a:rPr lang="fa-IR" sz="2000" dirty="0" smtClean="0">
                <a:cs typeface="B Nazanin" panose="00000400000000000000" pitchFamily="2" charset="-78"/>
              </a:rPr>
              <a:t> و </a:t>
            </a:r>
            <a:r>
              <a:rPr lang="fa-IR" sz="2000" dirty="0">
                <a:cs typeface="B Nazanin" panose="00000400000000000000" pitchFamily="2" charset="-78"/>
              </a:rPr>
              <a:t>عدم لزوم ارجاع به منابع و رفرانس ها</a:t>
            </a:r>
          </a:p>
          <a:p>
            <a:pPr lvl="1" algn="r" rtl="1"/>
            <a:r>
              <a:rPr lang="fa-IR" sz="2000" dirty="0">
                <a:cs typeface="B Nazanin" panose="00000400000000000000" pitchFamily="2" charset="-78"/>
              </a:rPr>
              <a:t>بهبود کیفیت جمع آوری داده ها و ارتقاء دانش و سهولت در مدیریت دانش</a:t>
            </a:r>
          </a:p>
          <a:p>
            <a:pPr lvl="1" algn="r" rtl="1"/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CA5B-1F4A-4082-BA39-F4DC1839CD61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79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نحوه نگارش روش های استاندارد کار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پیکربندی </a:t>
            </a:r>
            <a:r>
              <a:rPr lang="en-US" dirty="0" smtClean="0">
                <a:cs typeface="B Nazanin" panose="00000400000000000000" pitchFamily="2" charset="-78"/>
              </a:rPr>
              <a:t>SOP</a:t>
            </a: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چارچوب یا فرمت یک </a:t>
            </a:r>
            <a:r>
              <a:rPr lang="en-US" sz="2000" dirty="0">
                <a:cs typeface="B Nazanin" panose="00000400000000000000" pitchFamily="2" charset="-78"/>
              </a:rPr>
              <a:t>SOP</a:t>
            </a:r>
            <a:r>
              <a:rPr lang="fa-IR" sz="2000" dirty="0">
                <a:cs typeface="B Nazanin" panose="00000400000000000000" pitchFamily="2" charset="-78"/>
              </a:rPr>
              <a:t> معمولاً دارای بخش های ‌زیر می باشد : </a:t>
            </a:r>
          </a:p>
          <a:p>
            <a:pPr lvl="1" algn="r" rtl="1"/>
            <a:r>
              <a:rPr lang="en-US" sz="2000" dirty="0">
                <a:cs typeface="B Nazanin" panose="00000400000000000000" pitchFamily="2" charset="-78"/>
              </a:rPr>
              <a:t>Header</a:t>
            </a:r>
            <a:r>
              <a:rPr lang="fa-IR" sz="2000" dirty="0">
                <a:cs typeface="B Nazanin" panose="00000400000000000000" pitchFamily="2" charset="-78"/>
              </a:rPr>
              <a:t> یا عنوان  : </a:t>
            </a:r>
            <a:r>
              <a:rPr lang="fa-IR" sz="1500" dirty="0">
                <a:cs typeface="B Nazanin" panose="00000400000000000000" pitchFamily="2" charset="-78"/>
              </a:rPr>
              <a:t>شامل تاریخ تدوین، تاریخ ویرایش مجدد، تاریخ مؤثر، تصویب کننده و غیره </a:t>
            </a:r>
            <a:r>
              <a:rPr lang="fa-IR" sz="1600" dirty="0">
                <a:cs typeface="B Nazanin" panose="00000400000000000000" pitchFamily="2" charset="-78"/>
              </a:rPr>
              <a:t> </a:t>
            </a:r>
          </a:p>
          <a:p>
            <a:pPr lvl="1" algn="r" rtl="1"/>
            <a:r>
              <a:rPr lang="en-US" sz="2000" dirty="0">
                <a:cs typeface="B Nazanin" panose="00000400000000000000" pitchFamily="2" charset="-78"/>
              </a:rPr>
              <a:t>Purpose</a:t>
            </a:r>
            <a:r>
              <a:rPr lang="fa-IR" sz="2000" dirty="0">
                <a:cs typeface="B Nazanin" panose="00000400000000000000" pitchFamily="2" charset="-78"/>
              </a:rPr>
              <a:t>‌ یا هدف</a:t>
            </a:r>
            <a:endParaRPr lang="en-US" sz="2000" dirty="0">
              <a:cs typeface="B Nazanin" panose="00000400000000000000" pitchFamily="2" charset="-78"/>
            </a:endParaRPr>
          </a:p>
          <a:p>
            <a:pPr lvl="1" algn="r" rtl="1"/>
            <a:r>
              <a:rPr lang="en-US" sz="2000" dirty="0">
                <a:cs typeface="B Nazanin" panose="00000400000000000000" pitchFamily="2" charset="-78"/>
              </a:rPr>
              <a:t>Scope</a:t>
            </a:r>
            <a:r>
              <a:rPr lang="fa-IR" sz="2000" dirty="0">
                <a:cs typeface="B Nazanin" panose="00000400000000000000" pitchFamily="2" charset="-78"/>
              </a:rPr>
              <a:t> یا دامنه کاربرد</a:t>
            </a:r>
            <a:endParaRPr lang="en-US" sz="2000" dirty="0">
              <a:cs typeface="B Nazanin" panose="00000400000000000000" pitchFamily="2" charset="-78"/>
            </a:endParaRPr>
          </a:p>
          <a:p>
            <a:pPr lvl="1" algn="r" rtl="1"/>
            <a:r>
              <a:rPr lang="en-US" sz="2000" dirty="0">
                <a:cs typeface="B Nazanin" panose="00000400000000000000" pitchFamily="2" charset="-78"/>
              </a:rPr>
              <a:t>Responsibilities</a:t>
            </a:r>
            <a:r>
              <a:rPr lang="fa-IR" sz="2000" dirty="0">
                <a:cs typeface="B Nazanin" panose="00000400000000000000" pitchFamily="2" charset="-78"/>
              </a:rPr>
              <a:t>‌ یا مسئولیت ها</a:t>
            </a:r>
            <a:r>
              <a:rPr lang="en-US" sz="2000" dirty="0">
                <a:cs typeface="B Nazanin" panose="00000400000000000000" pitchFamily="2" charset="-78"/>
              </a:rPr>
              <a:t>  </a:t>
            </a:r>
            <a:endParaRPr lang="en-US" sz="2000" dirty="0" smtClean="0">
              <a:cs typeface="B Nazanin" panose="00000400000000000000" pitchFamily="2" charset="-78"/>
            </a:endParaRPr>
          </a:p>
          <a:p>
            <a:pPr lvl="1" algn="r" rtl="1"/>
            <a:r>
              <a:rPr lang="en-US" sz="2000" dirty="0" smtClean="0">
                <a:cs typeface="B Nazanin" panose="00000400000000000000" pitchFamily="2" charset="-78"/>
              </a:rPr>
              <a:t>Precautions </a:t>
            </a:r>
            <a:r>
              <a:rPr lang="fa-IR" sz="2000" dirty="0" smtClean="0">
                <a:cs typeface="B Nazanin" panose="00000400000000000000" pitchFamily="2" charset="-78"/>
              </a:rPr>
              <a:t> یا احتیاطات  </a:t>
            </a:r>
            <a:endParaRPr lang="en-US" sz="2000" dirty="0">
              <a:cs typeface="B Nazanin" panose="00000400000000000000" pitchFamily="2" charset="-78"/>
            </a:endParaRPr>
          </a:p>
          <a:p>
            <a:pPr lvl="1" algn="r" rtl="1"/>
            <a:r>
              <a:rPr lang="en-US" sz="2000" dirty="0">
                <a:cs typeface="B Nazanin" panose="00000400000000000000" pitchFamily="2" charset="-78"/>
              </a:rPr>
              <a:t>Instruction</a:t>
            </a:r>
            <a:r>
              <a:rPr lang="fa-IR" sz="2000" dirty="0">
                <a:cs typeface="B Nazanin" panose="00000400000000000000" pitchFamily="2" charset="-78"/>
              </a:rPr>
              <a:t>‌ یا روش کار</a:t>
            </a:r>
            <a:endParaRPr lang="en-US" sz="2000" dirty="0">
              <a:cs typeface="B Nazanin" panose="00000400000000000000" pitchFamily="2" charset="-78"/>
            </a:endParaRPr>
          </a:p>
          <a:p>
            <a:pPr lvl="1" algn="r" rtl="1"/>
            <a:r>
              <a:rPr lang="en-US" sz="2000" dirty="0">
                <a:cs typeface="B Nazanin" panose="00000400000000000000" pitchFamily="2" charset="-78"/>
              </a:rPr>
              <a:t>Report</a:t>
            </a:r>
            <a:r>
              <a:rPr lang="fa-IR" sz="2000" dirty="0">
                <a:cs typeface="B Nazanin" panose="00000400000000000000" pitchFamily="2" charset="-78"/>
              </a:rPr>
              <a:t>‌ </a:t>
            </a:r>
            <a:r>
              <a:rPr lang="en-US" sz="2000" dirty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یا گزارش دهی  </a:t>
            </a:r>
          </a:p>
          <a:p>
            <a:pPr lvl="1" algn="r" rtl="1"/>
            <a:r>
              <a:rPr lang="en-US" sz="2000" dirty="0">
                <a:cs typeface="B Nazanin" panose="00000400000000000000" pitchFamily="2" charset="-78"/>
              </a:rPr>
              <a:t>Appendices</a:t>
            </a:r>
            <a:r>
              <a:rPr lang="fa-IR" sz="2000" dirty="0">
                <a:cs typeface="B Nazanin" panose="00000400000000000000" pitchFamily="2" charset="-78"/>
              </a:rPr>
              <a:t> یا ضمائم</a:t>
            </a:r>
            <a:endParaRPr lang="en-US" sz="2000" dirty="0">
              <a:cs typeface="B Nazanin" panose="00000400000000000000" pitchFamily="2" charset="-78"/>
            </a:endParaRPr>
          </a:p>
          <a:p>
            <a:pPr lvl="1" algn="r" rtl="1"/>
            <a:r>
              <a:rPr lang="en-US" sz="2100" dirty="0">
                <a:cs typeface="B Nazanin" panose="00000400000000000000" pitchFamily="2" charset="-78"/>
              </a:rPr>
              <a:t>References</a:t>
            </a:r>
            <a:r>
              <a:rPr lang="fa-IR" sz="2100" dirty="0">
                <a:cs typeface="B Nazanin" panose="00000400000000000000" pitchFamily="2" charset="-78"/>
              </a:rPr>
              <a:t> یا منابع و مراجع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CA5B-1F4A-4082-BA39-F4DC1839CD61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8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CA5B-1F4A-4082-BA39-F4DC1839CD61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" t="5466" r="3240" b="11405"/>
          <a:stretch/>
        </p:blipFill>
        <p:spPr>
          <a:xfrm>
            <a:off x="529437" y="154547"/>
            <a:ext cx="8085129" cy="4886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731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CA5B-1F4A-4082-BA39-F4DC1839CD61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91202"/>
            <a:ext cx="8907929" cy="470586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1823310" y="1502815"/>
            <a:ext cx="167975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823310" y="2644132"/>
            <a:ext cx="167975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281425" y="3785449"/>
            <a:ext cx="1221640" cy="466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640935" y="1350110"/>
            <a:ext cx="912265" cy="10689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793640" y="3029865"/>
            <a:ext cx="916230" cy="9162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842510" y="4407204"/>
            <a:ext cx="4710690" cy="97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64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نحوه نگارش روش های استاندارد کار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تعاریف : </a:t>
            </a:r>
          </a:p>
          <a:p>
            <a:pPr lvl="1" algn="just" rtl="1"/>
            <a:r>
              <a:rPr lang="en-US" sz="2000" dirty="0">
                <a:cs typeface="B Nazanin" panose="00000400000000000000" pitchFamily="2" charset="-78"/>
              </a:rPr>
              <a:t>SOP</a:t>
            </a:r>
            <a:r>
              <a:rPr lang="fa-IR" sz="2000" dirty="0">
                <a:cs typeface="B Nazanin" panose="00000400000000000000" pitchFamily="2" charset="-78"/>
              </a:rPr>
              <a:t> به مجموعه ای از روش های اجرایی مکتوب اطلاق میگردد که یک فعالیت روزمره در یک گروه کاری یا یک واحد و یا یک شرکت را معین می نماید</a:t>
            </a:r>
            <a:r>
              <a:rPr lang="fa-IR" sz="2000" dirty="0" smtClean="0">
                <a:cs typeface="B Nazanin" panose="00000400000000000000" pitchFamily="2" charset="-78"/>
              </a:rPr>
              <a:t>.</a:t>
            </a:r>
          </a:p>
          <a:p>
            <a:pPr lvl="1" algn="just" rtl="1"/>
            <a:r>
              <a:rPr lang="en-US" sz="2000" dirty="0" smtClean="0">
                <a:cs typeface="B Nazanin" panose="00000400000000000000" pitchFamily="2" charset="-78"/>
              </a:rPr>
              <a:t>SOP</a:t>
            </a:r>
            <a:r>
              <a:rPr lang="fa-IR" sz="2000" dirty="0" smtClean="0">
                <a:cs typeface="B Nazanin" panose="00000400000000000000" pitchFamily="2" charset="-78"/>
              </a:rPr>
              <a:t> مستندی است که تائید کننده انجام تک تک مراحل کار بر اساس مستندی مکتوب و معتبر می باشد.</a:t>
            </a:r>
          </a:p>
          <a:p>
            <a:pPr lvl="1" algn="just" rtl="1"/>
            <a:r>
              <a:rPr lang="fa-IR" sz="2000" dirty="0" smtClean="0">
                <a:cs typeface="B Nazanin" panose="00000400000000000000" pitchFamily="2" charset="-78"/>
              </a:rPr>
              <a:t>کاربر باید در شروع و در خلال کار و در هر مرحله از فرآیند کاری نسبت به تکمیل و امضاء دستورالعمل اقدام نموده و از تکمیل شدن مراحل کار اطمینان دهد.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9CE84-0322-4AE8-B082-4FAA393015D9}" type="datetime2">
              <a:rPr lang="en-US" smtClean="0">
                <a:solidFill>
                  <a:schemeClr val="bg1"/>
                </a:solidFill>
              </a:rPr>
              <a:t>Wednesday, March 07, 2018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Dr.Saeed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Basmenji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t="8435" r="3240" b="17342"/>
          <a:stretch/>
        </p:blipFill>
        <p:spPr>
          <a:xfrm>
            <a:off x="601670" y="128470"/>
            <a:ext cx="7926455" cy="48332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8" t="2498" r="3918" b="2498"/>
          <a:stretch/>
        </p:blipFill>
        <p:spPr>
          <a:xfrm>
            <a:off x="5300462" y="586585"/>
            <a:ext cx="3054100" cy="407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4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CA5B-1F4A-4082-BA39-F4DC1839CD61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8242" r="3164"/>
          <a:stretch/>
        </p:blipFill>
        <p:spPr>
          <a:xfrm>
            <a:off x="143555" y="128470"/>
            <a:ext cx="4275741" cy="49328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6514" r="4763"/>
          <a:stretch/>
        </p:blipFill>
        <p:spPr>
          <a:xfrm>
            <a:off x="4639854" y="128470"/>
            <a:ext cx="4207886" cy="493284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46913" y="891995"/>
            <a:ext cx="763525" cy="305409"/>
          </a:xfrm>
          <a:prstGeom prst="ellipse">
            <a:avLst/>
          </a:prstGeom>
          <a:noFill/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3555" y="1197405"/>
            <a:ext cx="763525" cy="305410"/>
          </a:xfrm>
          <a:prstGeom prst="ellipse">
            <a:avLst/>
          </a:prstGeom>
          <a:noFill/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90800" y="2658179"/>
            <a:ext cx="763525" cy="305410"/>
          </a:xfrm>
          <a:prstGeom prst="ellipse">
            <a:avLst/>
          </a:prstGeom>
          <a:noFill/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Arrow 2"/>
          <p:cNvSpPr/>
          <p:nvPr/>
        </p:nvSpPr>
        <p:spPr>
          <a:xfrm>
            <a:off x="7320690" y="2963589"/>
            <a:ext cx="610820" cy="218981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6251755" y="1603671"/>
            <a:ext cx="610820" cy="218981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>
            <a:off x="6019802" y="891995"/>
            <a:ext cx="610820" cy="218981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5829813" y="1364485"/>
            <a:ext cx="610820" cy="218981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>
            <a:off x="6186930" y="3836606"/>
            <a:ext cx="610820" cy="218981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3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CA5B-1F4A-4082-BA39-F4DC1839CD61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8" t="2498" r="3918" b="2498"/>
          <a:stretch/>
        </p:blipFill>
        <p:spPr>
          <a:xfrm>
            <a:off x="296260" y="72945"/>
            <a:ext cx="3664921" cy="4886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410" y="91690"/>
            <a:ext cx="3970330" cy="486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80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CA5B-1F4A-4082-BA39-F4DC1839CD61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" t="2498" r="8791"/>
          <a:stretch/>
        </p:blipFill>
        <p:spPr>
          <a:xfrm>
            <a:off x="143557" y="69795"/>
            <a:ext cx="4428445" cy="5015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" t="2498" r="6304"/>
          <a:stretch/>
        </p:blipFill>
        <p:spPr>
          <a:xfrm>
            <a:off x="4724705" y="69795"/>
            <a:ext cx="4275741" cy="501503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2535988" flipV="1">
            <a:off x="6560729" y="3134325"/>
            <a:ext cx="1437128" cy="96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67985" y="3572426"/>
            <a:ext cx="1679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6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SOP</a:t>
            </a:r>
            <a:r>
              <a:rPr lang="fa-IR" sz="16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های مشترک</a:t>
            </a:r>
            <a:endParaRPr lang="en-US" sz="16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6306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CA5B-1F4A-4082-BA39-F4DC1839CD61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" r="7015"/>
          <a:stretch/>
        </p:blipFill>
        <p:spPr>
          <a:xfrm>
            <a:off x="165433" y="278607"/>
            <a:ext cx="4123035" cy="4762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" r="7679" b="182"/>
          <a:stretch/>
        </p:blipFill>
        <p:spPr>
          <a:xfrm>
            <a:off x="4877410" y="313710"/>
            <a:ext cx="3809389" cy="472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21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نحوه نگارش روش های استاندارد کار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03065" y="1198560"/>
            <a:ext cx="5039267" cy="3511061"/>
          </a:xfrm>
        </p:spPr>
        <p:txBody>
          <a:bodyPr>
            <a:normAutofit/>
          </a:bodyPr>
          <a:lstStyle/>
          <a:p>
            <a:pPr algn="just" rtl="1"/>
            <a:r>
              <a:rPr lang="fa-IR" sz="2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نکات مربوط به نگارش </a:t>
            </a:r>
            <a:r>
              <a:rPr lang="en-US" sz="2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SOP</a:t>
            </a:r>
            <a:endParaRPr lang="fa-IR" sz="2000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lvl="1" algn="just" rtl="1"/>
            <a:r>
              <a:rPr lang="fa-IR" sz="2000" dirty="0" smtClean="0">
                <a:cs typeface="B Nazanin" panose="00000400000000000000" pitchFamily="2" charset="-78"/>
              </a:rPr>
              <a:t>استفاده از زبان ملی، دقیق و شفاف و خلاصه</a:t>
            </a:r>
          </a:p>
          <a:p>
            <a:pPr lvl="1" algn="just" rtl="1"/>
            <a:r>
              <a:rPr lang="fa-IR" sz="2000" dirty="0" smtClean="0">
                <a:cs typeface="B Nazanin" panose="00000400000000000000" pitchFamily="2" charset="-78"/>
              </a:rPr>
              <a:t>استفاده از جملات امری و صریح</a:t>
            </a:r>
          </a:p>
          <a:p>
            <a:pPr lvl="1" algn="just" rtl="1"/>
            <a:r>
              <a:rPr lang="fa-IR" sz="2000" dirty="0" smtClean="0">
                <a:cs typeface="B Nazanin" panose="00000400000000000000" pitchFamily="2" charset="-78"/>
              </a:rPr>
              <a:t>اجتناب از درج اسامی افراد در متن </a:t>
            </a:r>
            <a:r>
              <a:rPr lang="en-US" sz="2000" dirty="0" smtClean="0">
                <a:cs typeface="B Nazanin" panose="00000400000000000000" pitchFamily="2" charset="-78"/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Names</a:t>
            </a:r>
            <a:r>
              <a:rPr lang="en-US" sz="2000" dirty="0" smtClean="0">
                <a:cs typeface="B Nazanin" panose="00000400000000000000" pitchFamily="2" charset="-78"/>
              </a:rPr>
              <a:t>)</a:t>
            </a:r>
            <a:endParaRPr lang="fa-IR" sz="2000" dirty="0" smtClean="0">
              <a:cs typeface="B Nazanin" panose="00000400000000000000" pitchFamily="2" charset="-78"/>
            </a:endParaRPr>
          </a:p>
          <a:p>
            <a:pPr lvl="1" algn="just" rtl="1"/>
            <a:r>
              <a:rPr lang="fa-IR" sz="2000" dirty="0" smtClean="0">
                <a:cs typeface="B Nazanin" panose="00000400000000000000" pitchFamily="2" charset="-78"/>
              </a:rPr>
              <a:t>استفاده از عناوین شغلی در قسمت مجری</a:t>
            </a:r>
            <a:r>
              <a:rPr lang="en-US" sz="2000" dirty="0" smtClean="0">
                <a:cs typeface="B Nazanin" panose="00000400000000000000" pitchFamily="2" charset="-78"/>
              </a:rPr>
              <a:t> (</a:t>
            </a:r>
            <a:r>
              <a:rPr lang="en-US" sz="2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Titles</a:t>
            </a:r>
            <a:r>
              <a:rPr lang="en-US" sz="2000" dirty="0" smtClean="0">
                <a:cs typeface="B Nazanin" panose="00000400000000000000" pitchFamily="2" charset="-78"/>
              </a:rPr>
              <a:t>)</a:t>
            </a:r>
            <a:endParaRPr lang="fa-IR" sz="2000" dirty="0" smtClean="0">
              <a:cs typeface="B Nazanin" panose="00000400000000000000" pitchFamily="2" charset="-78"/>
            </a:endParaRPr>
          </a:p>
          <a:p>
            <a:pPr lvl="1" algn="just" rtl="1"/>
            <a:r>
              <a:rPr lang="fa-IR" sz="2000" dirty="0" smtClean="0">
                <a:cs typeface="B Nazanin" panose="00000400000000000000" pitchFamily="2" charset="-78"/>
              </a:rPr>
              <a:t>استفاده از تصویر، جدول، فلوچارت و غیره برای سهولت در استفهام</a:t>
            </a:r>
          </a:p>
          <a:p>
            <a:pPr marL="457206" lvl="1" indent="0" algn="just" rtl="1">
              <a:buNone/>
            </a:pPr>
            <a:endParaRPr lang="fa-IR" sz="2000" dirty="0">
              <a:cs typeface="B Nazanin" panose="00000400000000000000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D40C-C593-46C3-8D10-59E339344539}" type="datetime2">
              <a:rPr lang="en-US" smtClean="0"/>
              <a:t>Wednesday, March 07,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Dr.Saeed</a:t>
            </a:r>
            <a:r>
              <a:rPr lang="en-US" dirty="0" smtClean="0"/>
              <a:t> </a:t>
            </a:r>
            <a:r>
              <a:rPr lang="en-US" dirty="0" err="1" smtClean="0"/>
              <a:t>Basmenji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5" y="1198560"/>
            <a:ext cx="2112679" cy="2993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11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نحوه نگارش روش های استاندارد کار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اجرای </a:t>
            </a:r>
            <a:r>
              <a:rPr lang="en-US" dirty="0" smtClean="0">
                <a:cs typeface="B Nazanin" panose="00000400000000000000" pitchFamily="2" charset="-78"/>
              </a:rPr>
              <a:t>SOP</a:t>
            </a:r>
            <a:r>
              <a:rPr lang="fa-IR" dirty="0" smtClean="0">
                <a:cs typeface="B Nazanin" panose="00000400000000000000" pitchFamily="2" charset="-78"/>
              </a:rPr>
              <a:t> و مانیتورینگ آن</a:t>
            </a: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مراحل </a:t>
            </a:r>
            <a:r>
              <a:rPr lang="en-US" sz="2100" dirty="0" smtClean="0">
                <a:cs typeface="B Nazanin" panose="00000400000000000000" pitchFamily="2" charset="-78"/>
              </a:rPr>
              <a:t>SOP</a:t>
            </a:r>
            <a:r>
              <a:rPr lang="fa-IR" sz="2100" dirty="0" smtClean="0">
                <a:cs typeface="B Nazanin" panose="00000400000000000000" pitchFamily="2" charset="-78"/>
              </a:rPr>
              <a:t> باید بتدریج و مرحله به مرحله انجام و ثبت گردد.</a:t>
            </a: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مراحل </a:t>
            </a:r>
            <a:r>
              <a:rPr lang="en-US" sz="2100" dirty="0" smtClean="0">
                <a:cs typeface="B Nazanin" panose="00000400000000000000" pitchFamily="2" charset="-78"/>
              </a:rPr>
              <a:t>SOP</a:t>
            </a:r>
            <a:r>
              <a:rPr lang="fa-IR" sz="2100" dirty="0" smtClean="0">
                <a:cs typeface="B Nazanin" panose="00000400000000000000" pitchFamily="2" charset="-78"/>
              </a:rPr>
              <a:t> باید بر اساس اولویت و به ترتیب انجام شوند.</a:t>
            </a:r>
          </a:p>
          <a:p>
            <a:pPr lvl="1" algn="r" rtl="1"/>
            <a:r>
              <a:rPr lang="en-US" sz="2100" dirty="0" smtClean="0">
                <a:cs typeface="B Nazanin" panose="00000400000000000000" pitchFamily="2" charset="-78"/>
              </a:rPr>
              <a:t>SOP</a:t>
            </a:r>
            <a:r>
              <a:rPr lang="fa-IR" sz="2100" dirty="0" smtClean="0">
                <a:cs typeface="B Nazanin" panose="00000400000000000000" pitchFamily="2" charset="-78"/>
              </a:rPr>
              <a:t> ها باید به تائید افراد ذیصلاح رسیده و دارای تاریخ موثر باشند.</a:t>
            </a:r>
          </a:p>
          <a:p>
            <a:pPr lvl="1" algn="r" rtl="1"/>
            <a:r>
              <a:rPr lang="en-US" sz="2100" dirty="0" smtClean="0">
                <a:cs typeface="B Nazanin" panose="00000400000000000000" pitchFamily="2" charset="-78"/>
              </a:rPr>
              <a:t>SOP</a:t>
            </a:r>
            <a:r>
              <a:rPr lang="fa-IR" sz="2100" dirty="0" smtClean="0">
                <a:cs typeface="B Nazanin" panose="00000400000000000000" pitchFamily="2" charset="-78"/>
              </a:rPr>
              <a:t> ها باید در زمانهای تعریف شده بازنگری شوند.</a:t>
            </a:r>
          </a:p>
          <a:p>
            <a:pPr lvl="1" algn="r" rtl="1"/>
            <a:r>
              <a:rPr lang="en-US" sz="2100" dirty="0" smtClean="0">
                <a:cs typeface="B Nazanin" panose="00000400000000000000" pitchFamily="2" charset="-78"/>
              </a:rPr>
              <a:t>SOP</a:t>
            </a:r>
            <a:r>
              <a:rPr lang="fa-IR" sz="2100" dirty="0" smtClean="0">
                <a:cs typeface="B Nazanin" panose="00000400000000000000" pitchFamily="2" charset="-78"/>
              </a:rPr>
              <a:t> ها باید بروز بوده و با مقررات و الزامات قانونی همسو باشند.</a:t>
            </a: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نسخ قدیمی </a:t>
            </a:r>
            <a:r>
              <a:rPr lang="en-US" sz="2100" dirty="0" smtClean="0">
                <a:cs typeface="B Nazanin" panose="00000400000000000000" pitchFamily="2" charset="-78"/>
              </a:rPr>
              <a:t>SOP</a:t>
            </a:r>
            <a:r>
              <a:rPr lang="fa-IR" sz="2100" dirty="0" smtClean="0">
                <a:cs typeface="B Nazanin" panose="00000400000000000000" pitchFamily="2" charset="-78"/>
              </a:rPr>
              <a:t> ها باید در زمان صحیح از چرخه حذف و تا زمان لازم بایگانی شوند.</a:t>
            </a:r>
          </a:p>
          <a:p>
            <a:pPr lvl="1" algn="r" rtl="1"/>
            <a:endParaRPr lang="fa-IR" sz="2100" dirty="0">
              <a:cs typeface="B Nazanin" panose="000004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CA5B-1F4A-4082-BA39-F4DC1839CD61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68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نحوه نگارش روش های استاندارد کار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انواع نسخ مجاز برای </a:t>
            </a:r>
            <a:r>
              <a:rPr lang="en-US" dirty="0" smtClean="0">
                <a:cs typeface="B Nazanin" panose="00000400000000000000" pitchFamily="2" charset="-78"/>
              </a:rPr>
              <a:t>SOP</a:t>
            </a:r>
            <a:endParaRPr lang="fa-IR" sz="2100" dirty="0" smtClean="0">
              <a:cs typeface="B Nazanin" panose="00000400000000000000" pitchFamily="2" charset="-78"/>
            </a:endParaRPr>
          </a:p>
          <a:p>
            <a:pPr lvl="1" algn="r" rtl="1"/>
            <a:endParaRPr lang="fa-IR" sz="2100" dirty="0">
              <a:cs typeface="B Nazanin" panose="000004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CA5B-1F4A-4082-BA39-F4DC1839CD61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t="20311" r="27734" b="17342"/>
          <a:stretch/>
        </p:blipFill>
        <p:spPr>
          <a:xfrm>
            <a:off x="251544" y="1604070"/>
            <a:ext cx="4931276" cy="33878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5770" y="1655520"/>
            <a:ext cx="13743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نسخه اصلی با امضاء اصلی</a:t>
            </a:r>
            <a:endParaRPr lang="en-US" sz="10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3980" y="2258554"/>
            <a:ext cx="1526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نسخه تحت کنترل در محل انجام فعالیت</a:t>
            </a:r>
            <a:endParaRPr lang="en-US" sz="10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3980" y="2859876"/>
            <a:ext cx="1526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نسخه خارج ازکنترل و جهت اطلاع</a:t>
            </a:r>
            <a:endParaRPr lang="en-US" sz="10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3980" y="3447081"/>
            <a:ext cx="1526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نسخه قدیمی جهت امحاء</a:t>
            </a:r>
            <a:endParaRPr lang="en-US" sz="10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3980" y="4492218"/>
            <a:ext cx="1526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نسخه مصوب و رسمی</a:t>
            </a:r>
            <a:endParaRPr lang="en-US" sz="10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3980" y="3880397"/>
            <a:ext cx="1526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نسخه ماقبل آخرین ویرایش </a:t>
            </a:r>
            <a:endParaRPr lang="en-US" sz="10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858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نحوه نگارش روش های استاندارد کار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آموزش </a:t>
            </a:r>
            <a:r>
              <a:rPr lang="en-US" dirty="0" smtClean="0">
                <a:cs typeface="B Nazanin" panose="00000400000000000000" pitchFamily="2" charset="-78"/>
              </a:rPr>
              <a:t>SOP</a:t>
            </a: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تمام پرسنل باید دوره های آموزشی لازم برای </a:t>
            </a:r>
            <a:r>
              <a:rPr lang="en-US" sz="2100" dirty="0" smtClean="0">
                <a:cs typeface="B Nazanin" panose="00000400000000000000" pitchFamily="2" charset="-78"/>
              </a:rPr>
              <a:t>SOP</a:t>
            </a:r>
            <a:r>
              <a:rPr lang="fa-IR" sz="2100" dirty="0" smtClean="0">
                <a:cs typeface="B Nazanin" panose="00000400000000000000" pitchFamily="2" charset="-78"/>
              </a:rPr>
              <a:t>‌ نویسی را گذارنده باشند.</a:t>
            </a: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تمام پرسنل باید آموزش مربوط به </a:t>
            </a:r>
            <a:r>
              <a:rPr lang="en-US" sz="2100" dirty="0" smtClean="0">
                <a:cs typeface="B Nazanin" panose="00000400000000000000" pitchFamily="2" charset="-78"/>
              </a:rPr>
              <a:t>SOP</a:t>
            </a:r>
            <a:r>
              <a:rPr lang="fa-IR" sz="2100" dirty="0" smtClean="0">
                <a:cs typeface="B Nazanin" panose="00000400000000000000" pitchFamily="2" charset="-78"/>
              </a:rPr>
              <a:t> های کاری واحد خود را دیده باشند.</a:t>
            </a: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روند آموزش پرسنل باید مستند سازی گردد.</a:t>
            </a: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آموزش باید در ابتدای تصدی شغل، حین کار و بصورت بازآموزی مستمر باشد.</a:t>
            </a: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تمامی </a:t>
            </a:r>
            <a:r>
              <a:rPr lang="en-US" sz="2100" dirty="0" smtClean="0">
                <a:cs typeface="B Nazanin" panose="00000400000000000000" pitchFamily="2" charset="-78"/>
              </a:rPr>
              <a:t>SOP</a:t>
            </a:r>
            <a:r>
              <a:rPr lang="fa-IR" sz="2100" dirty="0" smtClean="0">
                <a:cs typeface="B Nazanin" panose="00000400000000000000" pitchFamily="2" charset="-78"/>
              </a:rPr>
              <a:t> های آموزش داده شده باید در دسترس کاربران باشد.</a:t>
            </a: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روند آموزش باید در دوره های زمانی معین مورد سنجش اثربخشی قرار گیرد.</a:t>
            </a:r>
            <a:endParaRPr lang="fa-IR" sz="2100" dirty="0">
              <a:cs typeface="B Nazanin" panose="000004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CA5B-1F4A-4082-BA39-F4DC1839CD61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85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نحوه نگارش روش های استاندارد کار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fa-IR" sz="2100" dirty="0" smtClean="0">
              <a:cs typeface="B Nazanin" panose="00000400000000000000" pitchFamily="2" charset="-78"/>
            </a:endParaRPr>
          </a:p>
          <a:p>
            <a:pPr algn="r" rtl="1"/>
            <a:endParaRPr lang="fa-IR" sz="2100" dirty="0">
              <a:cs typeface="B Nazanin" panose="00000400000000000000" pitchFamily="2" charset="-78"/>
            </a:endParaRPr>
          </a:p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هدف از نگارش و بکارگیری </a:t>
            </a:r>
            <a:r>
              <a:rPr lang="en-US" dirty="0" smtClean="0">
                <a:cs typeface="B Nazanin" panose="00000400000000000000" pitchFamily="2" charset="-78"/>
              </a:rPr>
              <a:t>SOP</a:t>
            </a:r>
            <a:r>
              <a:rPr lang="fa-IR" dirty="0" smtClean="0">
                <a:cs typeface="B Nazanin" panose="00000400000000000000" pitchFamily="2" charset="-78"/>
              </a:rPr>
              <a:t> توانایی ایجاد نتایجی مشابه و صحیح به دنبال یک فرآیند تکراری است که در صورت رعایت آن، کیفیت محصول تولید معتبر بوده و قابل تضمین خواهد بود.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CA5B-1F4A-4082-BA39-F4DC1839CD61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83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نحوه نگارش روش های استاندارد کار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تعاریف : </a:t>
            </a:r>
          </a:p>
          <a:p>
            <a:pPr lvl="1" algn="just" rtl="1"/>
            <a:r>
              <a:rPr lang="fa-IR" sz="2000" dirty="0" smtClean="0">
                <a:cs typeface="B Nazanin" panose="00000400000000000000" pitchFamily="2" charset="-78"/>
              </a:rPr>
              <a:t>این </a:t>
            </a:r>
            <a:r>
              <a:rPr lang="fa-IR" sz="2000" dirty="0">
                <a:cs typeface="B Nazanin" panose="00000400000000000000" pitchFamily="2" charset="-78"/>
              </a:rPr>
              <a:t>دستورالعمل ها باید تضمین کننده تمامی جوانب اجرایی کار باشند و طوری نگارش شوند که فرد استفاده کننده بتواند تمامی کار را با کمترین اشکال انجام دهد.</a:t>
            </a:r>
            <a:endParaRPr lang="en-US" sz="2000" dirty="0">
              <a:cs typeface="B Nazanin" panose="00000400000000000000" pitchFamily="2" charset="-78"/>
            </a:endParaRPr>
          </a:p>
          <a:p>
            <a:pPr lvl="1" algn="just" rtl="1"/>
            <a:r>
              <a:rPr lang="en-US" sz="2000" dirty="0">
                <a:cs typeface="B Nazanin" panose="00000400000000000000" pitchFamily="2" charset="-78"/>
              </a:rPr>
              <a:t>SOP</a:t>
            </a:r>
            <a:r>
              <a:rPr lang="fa-IR" sz="2000" dirty="0">
                <a:cs typeface="B Nazanin" panose="00000400000000000000" pitchFamily="2" charset="-78"/>
              </a:rPr>
              <a:t> نویسی یکی از اصول اساسی سیستم های مدیریت کیفیت </a:t>
            </a:r>
            <a:r>
              <a:rPr lang="en-US" sz="2000" dirty="0">
                <a:cs typeface="B Nazanin" panose="00000400000000000000" pitchFamily="2" charset="-78"/>
              </a:rPr>
              <a:t>(QMS)</a:t>
            </a:r>
            <a:r>
              <a:rPr lang="fa-IR" sz="2000" dirty="0">
                <a:cs typeface="B Nazanin" panose="00000400000000000000" pitchFamily="2" charset="-78"/>
              </a:rPr>
              <a:t> و سیستم های مدیریت داروئی </a:t>
            </a:r>
            <a:r>
              <a:rPr lang="en-US" sz="2000" dirty="0">
                <a:cs typeface="B Nazanin" panose="00000400000000000000" pitchFamily="2" charset="-78"/>
              </a:rPr>
              <a:t>(PQS)</a:t>
            </a:r>
            <a:r>
              <a:rPr lang="fa-IR" sz="2000" dirty="0">
                <a:cs typeface="B Nazanin" panose="00000400000000000000" pitchFamily="2" charset="-78"/>
              </a:rPr>
              <a:t> بوده و در ممیزی های این سیستم ها نقشی بنیادی بعهده دارد بطوریکه برای بررسی این روند فصل 4 راهنمای بازرسی سیستم های داروئی </a:t>
            </a:r>
            <a:r>
              <a:rPr lang="en-US" sz="2000" dirty="0">
                <a:cs typeface="B Nazanin" panose="00000400000000000000" pitchFamily="2" charset="-78"/>
              </a:rPr>
              <a:t>(PIC/S)</a:t>
            </a:r>
            <a:r>
              <a:rPr lang="fa-IR" sz="2000" dirty="0">
                <a:cs typeface="B Nazanin" panose="00000400000000000000" pitchFamily="2" charset="-78"/>
              </a:rPr>
              <a:t> وجود دارد.</a:t>
            </a:r>
          </a:p>
          <a:p>
            <a:pPr algn="r" rt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9CE84-0322-4AE8-B082-4FAA393015D9}" type="datetime2">
              <a:rPr lang="en-US" smtClean="0">
                <a:solidFill>
                  <a:schemeClr val="bg1"/>
                </a:solidFill>
              </a:rPr>
              <a:t>Wednesday, March 07, 2018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Dr.Saeed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Basmenji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0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نحوه نگارش روش های استاندارد کار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مشخصات یک </a:t>
            </a:r>
            <a:r>
              <a:rPr lang="en-US" dirty="0" smtClean="0">
                <a:cs typeface="B Nazanin" panose="00000400000000000000" pitchFamily="2" charset="-78"/>
              </a:rPr>
              <a:t>SOP</a:t>
            </a:r>
            <a:r>
              <a:rPr lang="fa-IR" dirty="0" smtClean="0">
                <a:cs typeface="B Nazanin" panose="00000400000000000000" pitchFamily="2" charset="-78"/>
              </a:rPr>
              <a:t> خوب </a:t>
            </a: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سیستم کدگذاری مناسب : </a:t>
            </a:r>
          </a:p>
          <a:p>
            <a:pPr lvl="2" algn="r" rtl="1"/>
            <a:r>
              <a:rPr lang="fa-IR" sz="1700" dirty="0" smtClean="0">
                <a:cs typeface="B Nazanin" panose="00000400000000000000" pitchFamily="2" charset="-78"/>
              </a:rPr>
              <a:t>شماره منحصر بفرد برای هر </a:t>
            </a:r>
            <a:r>
              <a:rPr lang="en-US" sz="1700" dirty="0" smtClean="0">
                <a:cs typeface="B Nazanin" panose="00000400000000000000" pitchFamily="2" charset="-78"/>
              </a:rPr>
              <a:t>SOP</a:t>
            </a:r>
          </a:p>
          <a:p>
            <a:pPr lvl="2" algn="r" rtl="1"/>
            <a:r>
              <a:rPr lang="fa-IR" sz="1700" dirty="0" smtClean="0">
                <a:cs typeface="B Nazanin" panose="00000400000000000000" pitchFamily="2" charset="-78"/>
              </a:rPr>
              <a:t>دارای حداقل </a:t>
            </a:r>
            <a:r>
              <a:rPr lang="fa-IR" sz="1700" dirty="0">
                <a:cs typeface="B Nazanin" panose="00000400000000000000" pitchFamily="2" charset="-78"/>
              </a:rPr>
              <a:t>9</a:t>
            </a:r>
            <a:r>
              <a:rPr lang="fa-IR" sz="1700" dirty="0" smtClean="0">
                <a:cs typeface="B Nazanin" panose="00000400000000000000" pitchFamily="2" charset="-78"/>
              </a:rPr>
              <a:t> کاراکتر ترکیبی حروف، علائم و اعداد مثل : </a:t>
            </a:r>
            <a:r>
              <a:rPr lang="en-US" sz="1700" dirty="0" smtClean="0">
                <a:cs typeface="B Nazanin" panose="00000400000000000000" pitchFamily="2" charset="-78"/>
              </a:rPr>
              <a:t>DQA-001-01</a:t>
            </a:r>
            <a:endParaRPr lang="fa-IR" sz="1700" dirty="0" smtClean="0">
              <a:cs typeface="B Nazanin" panose="00000400000000000000" pitchFamily="2" charset="-78"/>
            </a:endParaRPr>
          </a:p>
          <a:p>
            <a:pPr marL="914411" lvl="2" indent="0" algn="r" rtl="1">
              <a:buNone/>
            </a:pPr>
            <a:endParaRPr lang="fa-IR" sz="1700" dirty="0">
              <a:cs typeface="B Nazanin" panose="000004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CA5B-1F4A-4082-BA39-F4DC1839CD61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30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189329" y="2877161"/>
            <a:ext cx="1238701" cy="52256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893562" y="2934808"/>
            <a:ext cx="863153" cy="85858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118102" y="2934807"/>
            <a:ext cx="14161" cy="113584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54651" y="4142761"/>
            <a:ext cx="106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No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7445" y="3826734"/>
            <a:ext cx="1613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Department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361" y="3428566"/>
            <a:ext cx="1613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Company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460949" y="2934806"/>
            <a:ext cx="543707" cy="49376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43028" y="3486214"/>
            <a:ext cx="137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Version no.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93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نحوه نگارش روش های استاندارد کار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چرخه ایجاد یک </a:t>
            </a:r>
            <a:r>
              <a:rPr lang="en-US" dirty="0" smtClean="0">
                <a:cs typeface="B Nazanin" panose="00000400000000000000" pitchFamily="2" charset="-78"/>
              </a:rPr>
              <a:t>SOP</a:t>
            </a:r>
            <a:endParaRPr lang="fa-IR" dirty="0" smtClean="0">
              <a:cs typeface="B Nazanin" panose="00000400000000000000" pitchFamily="2" charset="-78"/>
            </a:endParaRP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نسخه پیش نویس از </a:t>
            </a:r>
            <a:r>
              <a:rPr lang="en-US" sz="2100" dirty="0" smtClean="0">
                <a:cs typeface="B Nazanin" panose="00000400000000000000" pitchFamily="2" charset="-78"/>
              </a:rPr>
              <a:t>SOP</a:t>
            </a:r>
            <a:r>
              <a:rPr lang="fa-IR" sz="2100" dirty="0" smtClean="0">
                <a:cs typeface="B Nazanin" panose="00000400000000000000" pitchFamily="2" charset="-78"/>
              </a:rPr>
              <a:t>‌ معمولا باید توسط واحد کاربر آن تهیه شود.</a:t>
            </a: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نسخه پیش نویس باید توسط مهر خاص یا شناسه ای مشخص قابل شناسایی باشد.</a:t>
            </a: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نسخه فوق باید توسط فرد مسئول واحد کاربر تأئید شود.</a:t>
            </a: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در این مرحله پیشنهادات و تغییرات لازم اعمال می گردد.</a:t>
            </a: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پس از اصلاح تغییرات لازم توسط نویسنده اولیه، پرینت نهایی به واحد </a:t>
            </a:r>
            <a:r>
              <a:rPr lang="en-US" sz="2100" dirty="0" smtClean="0">
                <a:cs typeface="B Nazanin" panose="00000400000000000000" pitchFamily="2" charset="-78"/>
              </a:rPr>
              <a:t>QA</a:t>
            </a:r>
            <a:r>
              <a:rPr lang="fa-IR" sz="2100" dirty="0" smtClean="0">
                <a:cs typeface="B Nazanin" panose="00000400000000000000" pitchFamily="2" charset="-78"/>
              </a:rPr>
              <a:t>‌ ارسال میگردد.</a:t>
            </a:r>
          </a:p>
          <a:p>
            <a:pPr lvl="1" algn="r" rtl="1"/>
            <a:r>
              <a:rPr lang="en-US" sz="2100" dirty="0" smtClean="0">
                <a:cs typeface="B Nazanin" panose="00000400000000000000" pitchFamily="2" charset="-78"/>
              </a:rPr>
              <a:t>SOP</a:t>
            </a:r>
            <a:r>
              <a:rPr lang="fa-IR" sz="2100" dirty="0" smtClean="0">
                <a:cs typeface="B Nazanin" panose="00000400000000000000" pitchFamily="2" charset="-78"/>
              </a:rPr>
              <a:t> توسط مدیر تضمین کیفیت/مسئول فنی بررسی شده و از نظر تطابق با الزامات قانونی و مقررات </a:t>
            </a:r>
            <a:r>
              <a:rPr lang="en-US" sz="2100" dirty="0" smtClean="0">
                <a:cs typeface="B Nazanin" panose="00000400000000000000" pitchFamily="2" charset="-78"/>
              </a:rPr>
              <a:t>G</a:t>
            </a:r>
            <a:r>
              <a:rPr lang="en-US" sz="2100" dirty="0">
                <a:cs typeface="B Nazanin" panose="00000400000000000000" pitchFamily="2" charset="-78"/>
              </a:rPr>
              <a:t>X</a:t>
            </a:r>
            <a:r>
              <a:rPr lang="en-US" sz="2100" dirty="0" smtClean="0">
                <a:cs typeface="B Nazanin" panose="00000400000000000000" pitchFamily="2" charset="-78"/>
              </a:rPr>
              <a:t>P</a:t>
            </a:r>
            <a:r>
              <a:rPr lang="fa-IR" sz="2100" dirty="0" smtClean="0">
                <a:cs typeface="B Nazanin" panose="00000400000000000000" pitchFamily="2" charset="-78"/>
              </a:rPr>
              <a:t> </a:t>
            </a:r>
            <a:r>
              <a:rPr lang="en-US" sz="2100" dirty="0" smtClean="0">
                <a:cs typeface="B Nazanin" panose="00000400000000000000" pitchFamily="2" charset="-78"/>
              </a:rPr>
              <a:t> </a:t>
            </a:r>
            <a:r>
              <a:rPr lang="fa-IR" sz="2100" dirty="0" smtClean="0">
                <a:cs typeface="B Nazanin" panose="00000400000000000000" pitchFamily="2" charset="-78"/>
              </a:rPr>
              <a:t>صحه گذاری شده و در صورت نیاز به تغییرات به واحد کاربر عودت میگردد.</a:t>
            </a:r>
            <a:endParaRPr lang="fa-IR" sz="1700" dirty="0">
              <a:cs typeface="B Nazanin" panose="000004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CA5B-1F4A-4082-BA39-F4DC1839CD61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نحوه نگارش روش های استاندارد کار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چرخه ایجاد یک </a:t>
            </a:r>
            <a:r>
              <a:rPr lang="en-US" dirty="0" smtClean="0">
                <a:cs typeface="B Nazanin" panose="00000400000000000000" pitchFamily="2" charset="-78"/>
              </a:rPr>
              <a:t>SOP</a:t>
            </a:r>
            <a:r>
              <a:rPr lang="fa-IR" dirty="0" smtClean="0">
                <a:cs typeface="B Nazanin" panose="00000400000000000000" pitchFamily="2" charset="-78"/>
              </a:rPr>
              <a:t> ( ادامه )</a:t>
            </a: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پس از اعمال تغییرات لازم توسط واحد کاربر، نسخه ویرایش شده به قسمت مستندسازی ارسال میگردد. </a:t>
            </a: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در واحد مستندسازی پروسه کنترل تغییر مستندات اعمال میگردد که شامل مراحل کدینگ، فرمت بندی صفحات، تهیه نسخه مادر یا </a:t>
            </a:r>
            <a:r>
              <a:rPr lang="en-US" sz="2100" dirty="0" smtClean="0">
                <a:cs typeface="B Nazanin" panose="00000400000000000000" pitchFamily="2" charset="-78"/>
              </a:rPr>
              <a:t>Master copy </a:t>
            </a:r>
            <a:r>
              <a:rPr lang="fa-IR" sz="2100" dirty="0" smtClean="0">
                <a:cs typeface="B Nazanin" panose="00000400000000000000" pitchFamily="2" charset="-78"/>
              </a:rPr>
              <a:t> و اخذ امضاء های اصلی نویسنده، بازنگری کننده، تأئید کننده و تصویب کننده خواهد بود.</a:t>
            </a: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در مرحله آخر، نسخ اصلی با مهر کپی برابر اصل به واحد کاربر و سایر واحدهای مرتبط با موضوع </a:t>
            </a:r>
            <a:r>
              <a:rPr lang="en-US" sz="2100" dirty="0" smtClean="0">
                <a:cs typeface="B Nazanin" panose="00000400000000000000" pitchFamily="2" charset="-78"/>
              </a:rPr>
              <a:t>SOP</a:t>
            </a:r>
            <a:r>
              <a:rPr lang="fa-IR" sz="2100" dirty="0" smtClean="0">
                <a:cs typeface="B Nazanin" panose="00000400000000000000" pitchFamily="2" charset="-78"/>
              </a:rPr>
              <a:t> ارسال شده و نسخ قدیمی آن از چرخه حذف و بایگانی می گردد.</a:t>
            </a:r>
          </a:p>
          <a:p>
            <a:pPr marL="914411" lvl="2" indent="0" algn="r" rtl="1">
              <a:buNone/>
            </a:pPr>
            <a:endParaRPr lang="fa-IR" sz="1700" dirty="0">
              <a:cs typeface="B Nazanin" panose="000004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CA5B-1F4A-4082-BA39-F4DC1839CD61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3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نحوه نگارش روش های استاندارد کار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D40C-C593-46C3-8D10-59E339344539}" type="datetime2">
              <a:rPr lang="en-US" smtClean="0"/>
              <a:t>Wednesday, March 07,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Dr.Saeed</a:t>
            </a:r>
            <a:r>
              <a:rPr lang="en-US" dirty="0" smtClean="0"/>
              <a:t> </a:t>
            </a:r>
            <a:r>
              <a:rPr lang="en-US" dirty="0" err="1" smtClean="0"/>
              <a:t>Basmenji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691" y="1147258"/>
            <a:ext cx="6611273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نحوه نگارش روش های استاندارد کار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قالب یا فرمت خام </a:t>
            </a:r>
            <a:r>
              <a:rPr lang="en-US" dirty="0" smtClean="0">
                <a:cs typeface="B Nazanin" panose="00000400000000000000" pitchFamily="2" charset="-78"/>
              </a:rPr>
              <a:t>SOP</a:t>
            </a:r>
            <a:endParaRPr lang="fa-IR" dirty="0" smtClean="0">
              <a:cs typeface="B Nazanin" panose="00000400000000000000" pitchFamily="2" charset="-78"/>
            </a:endParaRP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برای یکسان سازی شکل ظاهری و جلوگیری از ایجاد نسخ غیر معتبر ، فرمت خام و خالی یا </a:t>
            </a:r>
            <a:r>
              <a:rPr lang="en-US" sz="2100" dirty="0" smtClean="0">
                <a:cs typeface="B Nazanin" panose="00000400000000000000" pitchFamily="2" charset="-78"/>
              </a:rPr>
              <a:t>SOP</a:t>
            </a:r>
            <a:r>
              <a:rPr lang="fa-IR" sz="2100" dirty="0" smtClean="0">
                <a:cs typeface="B Nazanin" panose="00000400000000000000" pitchFamily="2" charset="-78"/>
              </a:rPr>
              <a:t>‌ باید تهیه شود. </a:t>
            </a: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در این قالب مشخصات تک تک صفحات </a:t>
            </a:r>
            <a:r>
              <a:rPr lang="en-US" sz="2100" dirty="0" smtClean="0">
                <a:cs typeface="B Nazanin" panose="00000400000000000000" pitchFamily="2" charset="-78"/>
              </a:rPr>
              <a:t>SOP</a:t>
            </a:r>
            <a:r>
              <a:rPr lang="fa-IR" sz="2100" dirty="0" smtClean="0">
                <a:cs typeface="B Nazanin" panose="00000400000000000000" pitchFamily="2" charset="-78"/>
              </a:rPr>
              <a:t> مشخص میگردد که شامل موارد زیر خواهد بود : </a:t>
            </a:r>
          </a:p>
          <a:p>
            <a:pPr lvl="2" algn="r" rtl="1"/>
            <a:r>
              <a:rPr lang="fa-IR" sz="1700" dirty="0" smtClean="0">
                <a:cs typeface="B Nazanin" panose="00000400000000000000" pitchFamily="2" charset="-78"/>
              </a:rPr>
              <a:t>تعداد کل صفحات و شماره صفحه حاضر مثل :</a:t>
            </a:r>
            <a:r>
              <a:rPr lang="en-US" sz="1700" dirty="0" smtClean="0">
                <a:cs typeface="B Nazanin" panose="00000400000000000000" pitchFamily="2" charset="-78"/>
              </a:rPr>
              <a:t> Page 2 of 6 </a:t>
            </a:r>
          </a:p>
          <a:p>
            <a:pPr lvl="2" algn="r" rtl="1"/>
            <a:r>
              <a:rPr lang="fa-IR" sz="1700" dirty="0" smtClean="0">
                <a:cs typeface="B Nazanin" panose="00000400000000000000" pitchFamily="2" charset="-78"/>
              </a:rPr>
              <a:t>کد فرمت خالی </a:t>
            </a:r>
            <a:r>
              <a:rPr lang="en-US" sz="1700" dirty="0" smtClean="0">
                <a:cs typeface="B Nazanin" panose="00000400000000000000" pitchFamily="2" charset="-78"/>
              </a:rPr>
              <a:t>SOP</a:t>
            </a:r>
            <a:r>
              <a:rPr lang="fa-IR" sz="1700" dirty="0" smtClean="0">
                <a:cs typeface="B Nazanin" panose="00000400000000000000" pitchFamily="2" charset="-78"/>
              </a:rPr>
              <a:t> برای انواع </a:t>
            </a:r>
            <a:r>
              <a:rPr lang="en-US" sz="1700" dirty="0" smtClean="0">
                <a:cs typeface="B Nazanin" panose="00000400000000000000" pitchFamily="2" charset="-78"/>
              </a:rPr>
              <a:t>SOP</a:t>
            </a:r>
            <a:r>
              <a:rPr lang="fa-IR" sz="1700" dirty="0" smtClean="0">
                <a:cs typeface="B Nazanin" panose="00000400000000000000" pitchFamily="2" charset="-78"/>
              </a:rPr>
              <a:t> مثل </a:t>
            </a:r>
            <a:r>
              <a:rPr lang="en-US" sz="1700" dirty="0" smtClean="0">
                <a:cs typeface="B Nazanin" panose="00000400000000000000" pitchFamily="2" charset="-78"/>
              </a:rPr>
              <a:t>:</a:t>
            </a:r>
            <a:r>
              <a:rPr lang="fa-IR" sz="1700" dirty="0" smtClean="0">
                <a:cs typeface="B Nazanin" panose="00000400000000000000" pitchFamily="2" charset="-78"/>
              </a:rPr>
              <a:t> </a:t>
            </a:r>
            <a:r>
              <a:rPr lang="en-US" sz="1700" dirty="0" smtClean="0">
                <a:cs typeface="B Nazanin" panose="00000400000000000000" pitchFamily="2" charset="-78"/>
              </a:rPr>
              <a:t>WI-QC-001</a:t>
            </a:r>
            <a:r>
              <a:rPr lang="fa-IR" sz="1700" dirty="0" smtClean="0">
                <a:cs typeface="B Nazanin" panose="00000400000000000000" pitchFamily="2" charset="-78"/>
              </a:rPr>
              <a:t> (‌ روش اجرایی واحد آزمایشگاه در اندازه </a:t>
            </a:r>
            <a:r>
              <a:rPr lang="en-US" sz="1700" dirty="0" smtClean="0">
                <a:cs typeface="B Nazanin" panose="00000400000000000000" pitchFamily="2" charset="-78"/>
              </a:rPr>
              <a:t>A4</a:t>
            </a:r>
            <a:r>
              <a:rPr lang="fa-IR" sz="1700" dirty="0" smtClean="0">
                <a:cs typeface="B Nazanin" panose="00000400000000000000" pitchFamily="2" charset="-78"/>
              </a:rPr>
              <a:t>‌)</a:t>
            </a:r>
          </a:p>
          <a:p>
            <a:pPr lvl="2" algn="r" rtl="1"/>
            <a:r>
              <a:rPr lang="fa-IR" sz="1700" dirty="0" smtClean="0">
                <a:cs typeface="B Nazanin" panose="00000400000000000000" pitchFamily="2" charset="-78"/>
              </a:rPr>
              <a:t>فونت های بکار رفته در متن ( نوع و سایز فونت ) : عناوین، سر تیترها، متن و ... در دو زبان اصلی و فرعی</a:t>
            </a:r>
          </a:p>
          <a:p>
            <a:pPr lvl="2" algn="r" rtl="1"/>
            <a:r>
              <a:rPr lang="fa-IR" sz="1700" dirty="0" smtClean="0">
                <a:cs typeface="B Nazanin" panose="00000400000000000000" pitchFamily="2" charset="-78"/>
              </a:rPr>
              <a:t>بندهای مربوط به متن : مثل عنوان، هدف، دامنه کاربرد، تعاریف، هشدارها، روش کار و ...</a:t>
            </a:r>
            <a:endParaRPr lang="fa-IR" sz="1700" dirty="0">
              <a:cs typeface="B Nazanin" panose="000004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CA5B-1F4A-4082-BA39-F4DC1839CD61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1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CA5B-1F4A-4082-BA39-F4DC1839CD61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" t="8435" r="3240" b="14374"/>
          <a:stretch/>
        </p:blipFill>
        <p:spPr>
          <a:xfrm>
            <a:off x="605789" y="130558"/>
            <a:ext cx="7932425" cy="491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854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نحوه نگارش روش های استاندارد کار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8721" y="1198560"/>
            <a:ext cx="6413612" cy="456960"/>
          </a:xfrm>
        </p:spPr>
        <p:txBody>
          <a:bodyPr>
            <a:normAutofit/>
          </a:bodyPr>
          <a:lstStyle/>
          <a:p>
            <a:pPr algn="just" rtl="1"/>
            <a:r>
              <a:rPr lang="fa-IR" sz="2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توزیع فراوانی نسبی انواع مستندات کیفیتی در شرکت های داروئی</a:t>
            </a:r>
            <a:endParaRPr lang="fa-IR" sz="2000" dirty="0" smtClean="0">
              <a:cs typeface="B Nazanin" panose="00000400000000000000" pitchFamily="2" charset="-78"/>
            </a:endParaRPr>
          </a:p>
          <a:p>
            <a:pPr marL="457206" lvl="1" indent="0" algn="just" rtl="1">
              <a:buNone/>
            </a:pPr>
            <a:endParaRPr lang="fa-IR" sz="2000" dirty="0">
              <a:cs typeface="B Nazanin" panose="00000400000000000000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D40C-C593-46C3-8D10-59E339344539}" type="datetime2">
              <a:rPr lang="en-US" smtClean="0"/>
              <a:t>Wednesday, March 07,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Dr.Saeed</a:t>
            </a:r>
            <a:r>
              <a:rPr lang="en-US" dirty="0" smtClean="0"/>
              <a:t> </a:t>
            </a:r>
            <a:r>
              <a:rPr lang="en-US" dirty="0" err="1" smtClean="0"/>
              <a:t>Basmenji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30" y="1529995"/>
            <a:ext cx="6411220" cy="323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نحوه نگارش روش های استاندارد کار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D40C-C593-46C3-8D10-59E339344539}" type="datetime2">
              <a:rPr lang="en-US" smtClean="0"/>
              <a:t>Wednesday, March 07,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Dr.Saeed</a:t>
            </a:r>
            <a:r>
              <a:rPr lang="en-US" dirty="0" smtClean="0"/>
              <a:t> </a:t>
            </a:r>
            <a:r>
              <a:rPr lang="en-US" dirty="0" err="1" smtClean="0"/>
              <a:t>Basmenji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37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1670" y="1283494"/>
            <a:ext cx="8246069" cy="3206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4" indent="-342904" algn="l" defTabSz="914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1pPr>
            <a:lvl2pPr marL="742959" indent="-285753" algn="l" defTabSz="91441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افراد مجاز برای نگارش روشهای استاندارد کار یا </a:t>
            </a:r>
            <a:r>
              <a:rPr lang="en-US" dirty="0">
                <a:solidFill>
                  <a:srgbClr val="FF0000"/>
                </a:solidFill>
                <a:cs typeface="B Nazanin" panose="00000400000000000000" pitchFamily="2" charset="-78"/>
              </a:rPr>
              <a:t>SOP</a:t>
            </a:r>
            <a:endParaRPr lang="fa-IR" dirty="0">
              <a:cs typeface="B Nazanin" panose="00000400000000000000" pitchFamily="2" charset="-78"/>
            </a:endParaRP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افرادی که دانش فرآیند یا فعالیت مربوطه را دارا می باشند.</a:t>
            </a: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افراد متخصص در خصوص موضوع فعالیت</a:t>
            </a: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افرادی که فعالیت مورد نظر را بطور روزمره انجام می دهند و یا مسئول کار فوق می باشند.</a:t>
            </a: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افرادی که مسئول نگهداری و تعمیرات ماشین آلات هستند.</a:t>
            </a: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افرادی که فرآیند مورد نظر را راه اندازی نموده اند.</a:t>
            </a: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افرادی که در امور ایمنی پرسنلی تخصص دارند.</a:t>
            </a: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افرادی که سازنده ماشین آلات هستند.</a:t>
            </a: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و افرادی که طراح ماشین آلات، سایت، فرآیند و روش کار هستند.</a:t>
            </a:r>
          </a:p>
        </p:txBody>
      </p:sp>
    </p:spTree>
    <p:extLst>
      <p:ext uri="{BB962C8B-B14F-4D97-AF65-F5344CB8AC3E}">
        <p14:creationId xmlns:p14="http://schemas.microsoft.com/office/powerpoint/2010/main" val="209474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نحوه نگارش روش های استاندارد کار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هرم مستندسازی یا </a:t>
            </a:r>
            <a:r>
              <a:rPr lang="en-US" dirty="0" smtClean="0">
                <a:cs typeface="B Nazanin" panose="00000400000000000000" pitchFamily="2" charset="-78"/>
              </a:rPr>
              <a:t>Documentation </a:t>
            </a:r>
            <a:r>
              <a:rPr lang="en-US" dirty="0" smtClean="0"/>
              <a:t>hierarchy</a:t>
            </a:r>
            <a:endParaRPr lang="fa-IR" dirty="0" smtClean="0">
              <a:cs typeface="B Nazanin" panose="00000400000000000000" pitchFamily="2" charset="-78"/>
            </a:endParaRP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کلیه مستندات سازمان باید از نظامنامه کیفیت و خط مشی سازمان نشأت گرفته و به مستندات پائین دستی تسری یابند.</a:t>
            </a: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در این سیستم باید مستندات پائین دستی قابل ردیابی بوده و ارتباط آن ها با حوزه های کیفیتی قابل توصیف باشد.</a:t>
            </a: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در این سیستم هیچ سندی بطور منحصر و ابتدا به ساکن وجود نداشته و باید از جنبه های مختلف کیفیتی تبعیت نماید.</a:t>
            </a:r>
            <a:endParaRPr lang="en-US" sz="2100" dirty="0" smtClean="0">
              <a:cs typeface="B Nazanin" panose="00000400000000000000" pitchFamily="2" charset="-78"/>
            </a:endParaRP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مستندات پائین دستی همواره اختصاصی تر و عملی تر از مستندات بالادستی خود بوده و کمتر به ارائه اطلاعات عمومی و مراجع می پردازند.</a:t>
            </a:r>
            <a:endParaRPr lang="fa-IR" sz="1700" dirty="0">
              <a:cs typeface="B Nazanin" panose="000004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CA5B-1F4A-4082-BA39-F4DC1839CD61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Dr.Saeed</a:t>
            </a:r>
            <a:r>
              <a:rPr lang="en-US" dirty="0" smtClean="0"/>
              <a:t> </a:t>
            </a:r>
            <a:r>
              <a:rPr lang="en-US" dirty="0" err="1" smtClean="0"/>
              <a:t>Basmenji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502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نحوه نگارش روش های استاندارد کار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3640" y="1502816"/>
            <a:ext cx="2901396" cy="1832459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هرم مستندسازی یا </a:t>
            </a:r>
            <a:r>
              <a:rPr lang="en-US" dirty="0" smtClean="0">
                <a:cs typeface="B Nazanin" panose="00000400000000000000" pitchFamily="2" charset="-78"/>
              </a:rPr>
              <a:t>Documentation </a:t>
            </a:r>
            <a:r>
              <a:rPr lang="en-US" dirty="0" smtClean="0"/>
              <a:t>hierarchy</a:t>
            </a:r>
            <a:endParaRPr lang="fa-IR" dirty="0" smtClean="0">
              <a:cs typeface="B Nazanin" panose="000004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CA5B-1F4A-4082-BA39-F4DC1839CD61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1364855"/>
            <a:ext cx="5232157" cy="3658422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4115081" y="3350020"/>
            <a:ext cx="1678559" cy="305410"/>
          </a:xfrm>
          <a:prstGeom prst="leftArrow">
            <a:avLst>
              <a:gd name="adj1" fmla="val 28614"/>
              <a:gd name="adj2" fmla="val 7405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47201" y="3331357"/>
            <a:ext cx="106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SOP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1755" y="3793390"/>
            <a:ext cx="19769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مستندات راس هرم کمترین و مستندات پائین دستی بیشترین اسناد هرم را تشکیل میدهند.</a:t>
            </a:r>
            <a:endParaRPr lang="en-US" sz="1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08475" y="1655520"/>
            <a:ext cx="106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ISO 9001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6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نحوه نگارش روش های استاندارد کار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000" dirty="0">
                <a:cs typeface="B Nazanin" panose="00000400000000000000" pitchFamily="2" charset="-78"/>
              </a:rPr>
              <a:t>در سیستم های مدیریت کیفیت باید تمامی فعالیت های سازمان مکتوب و مستند بوده و دارای </a:t>
            </a:r>
            <a:r>
              <a:rPr lang="en-US" sz="2000" dirty="0">
                <a:cs typeface="B Nazanin" panose="00000400000000000000" pitchFamily="2" charset="-78"/>
              </a:rPr>
              <a:t>SOP</a:t>
            </a:r>
            <a:r>
              <a:rPr lang="fa-IR" sz="2000" dirty="0">
                <a:cs typeface="B Nazanin" panose="00000400000000000000" pitchFamily="2" charset="-78"/>
              </a:rPr>
              <a:t> مستقل باشد.</a:t>
            </a:r>
          </a:p>
          <a:p>
            <a:pPr algn="r" rtl="1"/>
            <a:r>
              <a:rPr lang="en-US" sz="2000" dirty="0">
                <a:cs typeface="B Nazanin" panose="00000400000000000000" pitchFamily="2" charset="-78"/>
              </a:rPr>
              <a:t>SOP</a:t>
            </a:r>
            <a:r>
              <a:rPr lang="fa-IR" sz="2000" dirty="0">
                <a:cs typeface="B Nazanin" panose="00000400000000000000" pitchFamily="2" charset="-78"/>
              </a:rPr>
              <a:t> ها باید در هر زمان در دسترس کاربر بوده و کاربردهای زیر را دارد : </a:t>
            </a:r>
          </a:p>
          <a:p>
            <a:pPr lvl="1" algn="r" rtl="1"/>
            <a:r>
              <a:rPr lang="fa-IR" sz="2000" dirty="0">
                <a:cs typeface="B Nazanin" panose="00000400000000000000" pitchFamily="2" charset="-78"/>
              </a:rPr>
              <a:t>انجام صحیح و اصولی کار</a:t>
            </a:r>
          </a:p>
          <a:p>
            <a:pPr lvl="1" algn="r" rtl="1"/>
            <a:r>
              <a:rPr lang="fa-IR" sz="2000" dirty="0">
                <a:cs typeface="B Nazanin" panose="00000400000000000000" pitchFamily="2" charset="-78"/>
              </a:rPr>
              <a:t>آموزش کارکنان جدید</a:t>
            </a:r>
          </a:p>
          <a:p>
            <a:pPr lvl="1" algn="r" rtl="1"/>
            <a:r>
              <a:rPr lang="fa-IR" sz="2000" dirty="0">
                <a:cs typeface="B Nazanin" panose="00000400000000000000" pitchFamily="2" charset="-78"/>
              </a:rPr>
              <a:t>بازآموزی کارکنان </a:t>
            </a:r>
          </a:p>
          <a:p>
            <a:pPr lvl="1" algn="r" rtl="1"/>
            <a:r>
              <a:rPr lang="fa-IR" sz="2000" dirty="0">
                <a:cs typeface="B Nazanin" panose="00000400000000000000" pitchFamily="2" charset="-78"/>
              </a:rPr>
              <a:t>ارائه در خلال ممیزی ها و ارزیابی ها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D40C-C593-46C3-8D10-59E339344539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136136" y="1169084"/>
            <a:ext cx="1551539" cy="359817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66336" y="128470"/>
            <a:ext cx="4275742" cy="572644"/>
          </a:xfrm>
        </p:spPr>
        <p:txBody>
          <a:bodyPr>
            <a:noAutofit/>
          </a:bodyPr>
          <a:lstStyle/>
          <a:p>
            <a:pPr algn="ctr"/>
            <a:r>
              <a:rPr lang="fa-IR" sz="2000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نحوه نگارش روش های استاندارد کار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D40C-C593-46C3-8D10-59E339344539}" type="datetime2">
              <a:rPr lang="en-US" smtClean="0"/>
              <a:t>Wednesday, March 07,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Dr.Saeed</a:t>
            </a:r>
            <a:r>
              <a:rPr lang="en-US" dirty="0" smtClean="0"/>
              <a:t> </a:t>
            </a:r>
            <a:r>
              <a:rPr lang="en-US" dirty="0" err="1" smtClean="0"/>
              <a:t>Basmenji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40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909723649"/>
              </p:ext>
            </p:extLst>
          </p:nvPr>
        </p:nvGraphicFramePr>
        <p:xfrm>
          <a:off x="3552042" y="1151112"/>
          <a:ext cx="4495802" cy="355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2892245" y="1928969"/>
            <a:ext cx="2290575" cy="44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81875" y="2680184"/>
            <a:ext cx="1795732" cy="62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23310" y="1765542"/>
            <a:ext cx="916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400" b="1" dirty="0" smtClean="0">
                <a:cs typeface="B Nazanin" panose="00000400000000000000" pitchFamily="2" charset="-78"/>
              </a:rPr>
              <a:t>مدیر عامل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4375" y="2543637"/>
            <a:ext cx="1985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400" b="1" dirty="0" smtClean="0">
                <a:cs typeface="B Nazanin" panose="00000400000000000000" pitchFamily="2" charset="-78"/>
              </a:rPr>
              <a:t>مدیران و روسای واحدها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65195" y="3300392"/>
            <a:ext cx="1374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400" b="1" dirty="0" smtClean="0">
                <a:cs typeface="B Nazanin" panose="00000400000000000000" pitchFamily="2" charset="-78"/>
              </a:rPr>
              <a:t>کارکنان و پرسنل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65195" y="4218360"/>
            <a:ext cx="1374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400" b="1" dirty="0" smtClean="0">
                <a:cs typeface="B Nazanin" panose="00000400000000000000" pitchFamily="2" charset="-78"/>
              </a:rPr>
              <a:t>پرونده محصول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15894" y="1628410"/>
            <a:ext cx="137434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67AC"/>
                </a:solidFill>
              </a:rPr>
              <a:t>Why?   What?</a:t>
            </a:r>
            <a:endParaRPr lang="en-US" sz="1200" b="1" dirty="0">
              <a:solidFill>
                <a:srgbClr val="FF67AC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15894" y="2387264"/>
            <a:ext cx="167975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67AC"/>
                </a:solidFill>
              </a:rPr>
              <a:t>Who?  When?   Where?</a:t>
            </a:r>
            <a:endParaRPr lang="en-US" sz="1200" b="1" dirty="0">
              <a:solidFill>
                <a:srgbClr val="FF67A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15894" y="3177281"/>
            <a:ext cx="687171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67AC"/>
                </a:solidFill>
              </a:rPr>
              <a:t>How?</a:t>
            </a:r>
            <a:endParaRPr lang="en-US" sz="1200" b="1" dirty="0">
              <a:solidFill>
                <a:srgbClr val="FF67A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40379" y="4095250"/>
            <a:ext cx="815393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67AC"/>
                </a:solidFill>
              </a:rPr>
              <a:t>Evidences</a:t>
            </a:r>
            <a:endParaRPr lang="en-US" sz="1200" b="1" dirty="0">
              <a:solidFill>
                <a:srgbClr val="FF67AC"/>
              </a:solidFill>
            </a:endParaRPr>
          </a:p>
        </p:txBody>
      </p:sp>
      <p:sp>
        <p:nvSpPr>
          <p:cNvPr id="32" name="Down Arrow Callout 31"/>
          <p:cNvSpPr/>
          <p:nvPr/>
        </p:nvSpPr>
        <p:spPr>
          <a:xfrm>
            <a:off x="1218590" y="1224515"/>
            <a:ext cx="1417219" cy="541027"/>
          </a:xfrm>
          <a:prstGeom prst="downArrowCallout">
            <a:avLst>
              <a:gd name="adj1" fmla="val 64436"/>
              <a:gd name="adj2" fmla="val 51519"/>
              <a:gd name="adj3" fmla="val 34859"/>
              <a:gd name="adj4" fmla="val 53710"/>
            </a:avLst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dirty="0" smtClean="0">
                <a:solidFill>
                  <a:srgbClr val="FF0000"/>
                </a:solidFill>
                <a:cs typeface="B Titr" panose="00000700000000000000" pitchFamily="2" charset="-78"/>
              </a:rPr>
              <a:t>ذینفع</a:t>
            </a:r>
            <a:endParaRPr lang="en-US" sz="15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2739540" y="1169084"/>
            <a:ext cx="0" cy="3540536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892245" y="4372249"/>
            <a:ext cx="76352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892245" y="3454280"/>
            <a:ext cx="1349859" cy="17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992379" y="1715342"/>
            <a:ext cx="694421" cy="27853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500" dirty="0" smtClean="0">
                <a:ln w="0"/>
                <a:solidFill>
                  <a:srgbClr val="FF0000"/>
                </a:solidFill>
                <a:cs typeface="B Titr" panose="00000700000000000000" pitchFamily="2" charset="-78"/>
              </a:rPr>
              <a:t>سطح 1</a:t>
            </a:r>
          </a:p>
          <a:p>
            <a:pPr algn="ctr"/>
            <a:endParaRPr lang="fa-IR" sz="1000" b="0" cap="none" spc="0" dirty="0" smtClean="0">
              <a:ln w="0"/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/>
            <a:endParaRPr lang="fa-IR" sz="1000" b="0" cap="none" spc="0" dirty="0" smtClean="0">
              <a:ln w="0"/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/>
            <a:endParaRPr lang="fa-IR" sz="1000" dirty="0">
              <a:ln w="0"/>
              <a:cs typeface="B Titr" panose="00000700000000000000" pitchFamily="2" charset="-78"/>
            </a:endParaRPr>
          </a:p>
          <a:p>
            <a:pPr algn="ctr"/>
            <a:endParaRPr lang="fa-IR" sz="500" b="0" cap="none" spc="0" dirty="0" smtClean="0">
              <a:ln w="0"/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/>
            <a:endParaRPr lang="fa-IR" sz="1000" b="0" cap="none" spc="0" dirty="0">
              <a:ln w="0"/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1500" dirty="0" smtClean="0">
                <a:ln w="0"/>
                <a:solidFill>
                  <a:srgbClr val="FF0000"/>
                </a:solidFill>
                <a:cs typeface="B Titr" panose="00000700000000000000" pitchFamily="2" charset="-78"/>
              </a:rPr>
              <a:t>سطح 2</a:t>
            </a:r>
          </a:p>
          <a:p>
            <a:pPr algn="ctr"/>
            <a:endParaRPr lang="fa-IR" sz="1500" b="0" cap="none" spc="0" dirty="0" smtClean="0">
              <a:ln w="0"/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/>
            <a:endParaRPr lang="fa-IR" sz="500" b="0" cap="none" spc="0" dirty="0" smtClean="0">
              <a:ln w="0"/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/>
            <a:endParaRPr lang="fa-IR" sz="1500" b="0" cap="none" spc="0" dirty="0">
              <a:ln w="0"/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1500" dirty="0" smtClean="0">
                <a:ln w="0"/>
                <a:solidFill>
                  <a:srgbClr val="FF0000"/>
                </a:solidFill>
                <a:cs typeface="B Titr" panose="00000700000000000000" pitchFamily="2" charset="-78"/>
              </a:rPr>
              <a:t>سطح 3</a:t>
            </a:r>
          </a:p>
          <a:p>
            <a:pPr algn="ctr"/>
            <a:endParaRPr lang="fa-IR" sz="1500" b="0" cap="none" spc="0" dirty="0" smtClean="0">
              <a:ln w="0"/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/>
            <a:endParaRPr lang="fa-IR" sz="500" b="0" cap="none" spc="0" dirty="0" smtClean="0">
              <a:ln w="0"/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/>
            <a:endParaRPr lang="fa-IR" sz="1500" b="0" cap="none" spc="0" dirty="0">
              <a:ln w="0"/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1500" dirty="0" smtClean="0">
                <a:ln w="0"/>
                <a:solidFill>
                  <a:srgbClr val="FF0000"/>
                </a:solidFill>
                <a:cs typeface="B Titr" panose="00000700000000000000" pitchFamily="2" charset="-78"/>
              </a:rPr>
              <a:t>سطح 4</a:t>
            </a:r>
            <a:endParaRPr lang="en-US" sz="1500" b="0" cap="none" spc="0" dirty="0">
              <a:ln w="0"/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860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CA5B-1F4A-4082-BA39-F4DC1839CD61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621650831"/>
              </p:ext>
            </p:extLst>
          </p:nvPr>
        </p:nvGraphicFramePr>
        <p:xfrm>
          <a:off x="143555" y="1372919"/>
          <a:ext cx="3970331" cy="302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1862" y="1350110"/>
            <a:ext cx="4662676" cy="2901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30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نحوه نگارش روش های استاندارد کار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D40C-C593-46C3-8D10-59E339344539}" type="datetime2">
              <a:rPr lang="en-US" smtClean="0"/>
              <a:t>Wednesday, March 07,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Dr.Saeed</a:t>
            </a:r>
            <a:r>
              <a:rPr lang="en-US" dirty="0" smtClean="0"/>
              <a:t> </a:t>
            </a:r>
            <a:r>
              <a:rPr lang="en-US" dirty="0" err="1" smtClean="0"/>
              <a:t>Basmenji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42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1670" y="1283494"/>
            <a:ext cx="8246069" cy="320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4" indent="-342904" algn="l" defTabSz="914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1pPr>
            <a:lvl2pPr marL="742959" indent="-285753" algn="l" defTabSz="91441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بازنگری </a:t>
            </a:r>
            <a:r>
              <a:rPr lang="en-US" dirty="0" smtClean="0">
                <a:solidFill>
                  <a:srgbClr val="FF0000"/>
                </a:solidFill>
                <a:cs typeface="B Nazanin" panose="00000400000000000000" pitchFamily="2" charset="-78"/>
              </a:rPr>
              <a:t>SOP</a:t>
            </a:r>
            <a:endParaRPr lang="fa-IR" dirty="0">
              <a:cs typeface="B Nazanin" panose="00000400000000000000" pitchFamily="2" charset="-78"/>
            </a:endParaRP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بازنگری </a:t>
            </a:r>
            <a:r>
              <a:rPr lang="en-US" sz="2100" dirty="0" smtClean="0">
                <a:cs typeface="B Nazanin" panose="00000400000000000000" pitchFamily="2" charset="-78"/>
              </a:rPr>
              <a:t>SOP</a:t>
            </a:r>
            <a:r>
              <a:rPr lang="fa-IR" sz="2100" dirty="0" smtClean="0">
                <a:cs typeface="B Nazanin" panose="00000400000000000000" pitchFamily="2" charset="-78"/>
              </a:rPr>
              <a:t> باید حداکثر ازهر </a:t>
            </a:r>
            <a:r>
              <a:rPr lang="fa-IR" sz="21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دو سال یکبار </a:t>
            </a:r>
            <a:r>
              <a:rPr lang="fa-IR" sz="2100" dirty="0" smtClean="0">
                <a:cs typeface="B Nazanin" panose="00000400000000000000" pitchFamily="2" charset="-78"/>
              </a:rPr>
              <a:t>انجام گردد و هیچ محدودیتی برای انجام بازنگری پیش از آن وجود ندارد.</a:t>
            </a: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بازنگری در زمینه های محتوا، متن، فرمت یا چارچوب و گرامر می باشد.</a:t>
            </a: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فاکتورهای مورد بررسی در بازنگری عبارتند از : </a:t>
            </a:r>
          </a:p>
          <a:p>
            <a:pPr marL="457206" lvl="1" indent="0" algn="r" rtl="1">
              <a:buNone/>
            </a:pPr>
            <a:endParaRPr lang="fa-IR" sz="2100" dirty="0" smtClean="0">
              <a:cs typeface="B Nazanin" panose="000004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28516" y="3288856"/>
          <a:ext cx="5518230" cy="14784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8729"/>
                <a:gridCol w="208280"/>
                <a:gridCol w="2611221"/>
              </a:tblGrid>
              <a:tr h="171300">
                <a:tc>
                  <a:txBody>
                    <a:bodyPr/>
                    <a:lstStyle/>
                    <a:p>
                      <a:pPr marL="285750" marR="0" lvl="2" indent="-285750" algn="r" defTabSz="91441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  <a:sym typeface="Wingdings" panose="05000000000000000000" pitchFamily="2" charset="2"/>
                        </a:rPr>
                        <a:t>کامل و مستقل بودن </a:t>
                      </a:r>
                      <a:endParaRPr lang="en-US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Wingdings" panose="05000000000000000000" pitchFamily="2" charset="2"/>
                        <a:buChar char="§"/>
                      </a:pPr>
                      <a:r>
                        <a:rPr lang="fa-IR" sz="1400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تطابق با استانداردها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lvl="2" indent="-285750" algn="r" defTabSz="91441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  <a:sym typeface="Wingdings" panose="05000000000000000000" pitchFamily="2" charset="2"/>
                        </a:rPr>
                        <a:t>تناسب مطالب با اهداف کاری</a:t>
                      </a:r>
                      <a:endParaRPr lang="en-US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Wingdings" panose="05000000000000000000" pitchFamily="2" charset="2"/>
                        <a:buChar char="§"/>
                      </a:pPr>
                      <a:r>
                        <a:rPr lang="fa-IR" sz="1400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پیوستگی مطالب و قابلیت ردیابی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lvl="2" indent="-285750" algn="r" defTabSz="91441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  <a:sym typeface="Wingdings" panose="05000000000000000000" pitchFamily="2" charset="2"/>
                        </a:rPr>
                        <a:t>تکنیک های کد گذاری و طرح صفحات</a:t>
                      </a:r>
                      <a:endParaRPr lang="en-US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Wingdings" panose="05000000000000000000" pitchFamily="2" charset="2"/>
                        <a:buChar char="§"/>
                      </a:pPr>
                      <a:r>
                        <a:rPr lang="fa-IR" sz="1400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قابلیت استفهام، شفاف و واضح بودن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lvl="2" indent="-285750" algn="r" defTabSz="91441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  <a:sym typeface="Wingdings" panose="05000000000000000000" pitchFamily="2" charset="2"/>
                        </a:rPr>
                        <a:t>میزان مناسبی از توضیحات و تشریح</a:t>
                      </a:r>
                      <a:endParaRPr lang="en-US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Wingdings" panose="05000000000000000000" pitchFamily="2" charset="2"/>
                        <a:buChar char="§"/>
                      </a:pPr>
                      <a:r>
                        <a:rPr lang="fa-IR" sz="1400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کفایت فنی و قابلیت انجام 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66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نحوه نگارش روش های استاندارد کار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اصول مدیریت مستندات</a:t>
            </a: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اطمینان از جاری بودن </a:t>
            </a:r>
            <a:r>
              <a:rPr lang="en-US" sz="2100" dirty="0" smtClean="0">
                <a:cs typeface="B Nazanin" panose="00000400000000000000" pitchFamily="2" charset="-78"/>
              </a:rPr>
              <a:t>SOP</a:t>
            </a:r>
            <a:r>
              <a:rPr lang="fa-IR" sz="2100" dirty="0" smtClean="0">
                <a:cs typeface="B Nazanin" panose="00000400000000000000" pitchFamily="2" charset="-78"/>
              </a:rPr>
              <a:t> های تأئید شده در کار و فعالیت بر اساس مستندات مصوب</a:t>
            </a: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حذف </a:t>
            </a:r>
            <a:r>
              <a:rPr lang="en-US" sz="2100" dirty="0" smtClean="0">
                <a:cs typeface="B Nazanin" panose="00000400000000000000" pitchFamily="2" charset="-78"/>
              </a:rPr>
              <a:t>SOP</a:t>
            </a:r>
            <a:r>
              <a:rPr lang="fa-IR" sz="2100" dirty="0" smtClean="0">
                <a:cs typeface="B Nazanin" panose="00000400000000000000" pitchFamily="2" charset="-78"/>
              </a:rPr>
              <a:t> های منسوخ شده</a:t>
            </a: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اطمینان از انطباق </a:t>
            </a:r>
            <a:r>
              <a:rPr lang="en-US" sz="2100" dirty="0" smtClean="0">
                <a:cs typeface="B Nazanin" panose="00000400000000000000" pitchFamily="2" charset="-78"/>
              </a:rPr>
              <a:t>SOP</a:t>
            </a:r>
            <a:r>
              <a:rPr lang="fa-IR" sz="2100" dirty="0" smtClean="0">
                <a:cs typeface="B Nazanin" panose="00000400000000000000" pitchFamily="2" charset="-78"/>
              </a:rPr>
              <a:t> ها با الزامات کیفیتی و سهولت در اجرای مفاد آنها</a:t>
            </a: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مدیریت تغییر در اسناد</a:t>
            </a: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توزیع صحیح و کامل نسخ برای تمامی کاربران </a:t>
            </a:r>
            <a:r>
              <a:rPr lang="en-US" sz="2100" dirty="0" smtClean="0">
                <a:cs typeface="B Nazanin" panose="00000400000000000000" pitchFamily="2" charset="-78"/>
              </a:rPr>
              <a:t>SOP</a:t>
            </a:r>
            <a:endParaRPr lang="fa-IR" sz="2100" dirty="0" smtClean="0">
              <a:cs typeface="B Nazanin" panose="00000400000000000000" pitchFamily="2" charset="-78"/>
            </a:endParaRP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اطمینان از اعتبار اجرایی </a:t>
            </a:r>
            <a:r>
              <a:rPr lang="en-US" sz="2100" dirty="0" smtClean="0">
                <a:cs typeface="B Nazanin" panose="00000400000000000000" pitchFamily="2" charset="-78"/>
              </a:rPr>
              <a:t>SOP</a:t>
            </a:r>
            <a:r>
              <a:rPr lang="fa-IR" sz="2100" dirty="0" smtClean="0">
                <a:cs typeface="B Nazanin" panose="00000400000000000000" pitchFamily="2" charset="-78"/>
              </a:rPr>
              <a:t> های جدید بعد آموزش </a:t>
            </a:r>
            <a:r>
              <a:rPr lang="en-US" sz="2100" dirty="0" smtClean="0">
                <a:cs typeface="B Nazanin" panose="00000400000000000000" pitchFamily="2" charset="-78"/>
              </a:rPr>
              <a:t>SOP</a:t>
            </a:r>
            <a:r>
              <a:rPr lang="fa-IR" sz="2100" dirty="0" smtClean="0">
                <a:cs typeface="B Nazanin" panose="00000400000000000000" pitchFamily="2" charset="-78"/>
              </a:rPr>
              <a:t> مربوطه</a:t>
            </a:r>
            <a:r>
              <a:rPr lang="fa-IR" sz="2100" dirty="0">
                <a:cs typeface="B Nazanin" panose="00000400000000000000" pitchFamily="2" charset="-78"/>
              </a:rPr>
              <a:t> </a:t>
            </a:r>
            <a:r>
              <a:rPr lang="fa-IR" sz="2100" dirty="0" smtClean="0">
                <a:cs typeface="B Nazanin" panose="00000400000000000000" pitchFamily="2" charset="-78"/>
              </a:rPr>
              <a:t>و صدور گواهی آن</a:t>
            </a: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ارزیابی حسن اجرای </a:t>
            </a:r>
            <a:r>
              <a:rPr lang="en-US" sz="2100" dirty="0" smtClean="0">
                <a:cs typeface="B Nazanin" panose="00000400000000000000" pitchFamily="2" charset="-78"/>
              </a:rPr>
              <a:t>SOP</a:t>
            </a:r>
            <a:r>
              <a:rPr lang="fa-IR" sz="2100" dirty="0" smtClean="0">
                <a:cs typeface="B Nazanin" panose="00000400000000000000" pitchFamily="2" charset="-78"/>
              </a:rPr>
              <a:t> ها و ارائه گزارش بازخورد به مدیر کیفیت</a:t>
            </a:r>
          </a:p>
          <a:p>
            <a:pPr lvl="1" algn="r" rtl="1"/>
            <a:r>
              <a:rPr lang="fa-IR" sz="2100" dirty="0" smtClean="0">
                <a:cs typeface="B Nazanin" panose="00000400000000000000" pitchFamily="2" charset="-78"/>
              </a:rPr>
              <a:t>بهبود مستمر سیستم</a:t>
            </a:r>
            <a:endParaRPr lang="fa-IR" sz="1700" dirty="0">
              <a:cs typeface="B Nazanin" panose="000004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CA5B-1F4A-4082-BA39-F4DC1839CD61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Dr.Saeed</a:t>
            </a:r>
            <a:r>
              <a:rPr lang="en-US" dirty="0" smtClean="0"/>
              <a:t> </a:t>
            </a:r>
            <a:r>
              <a:rPr lang="en-US" dirty="0" err="1" smtClean="0"/>
              <a:t>Basmenji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8" y="1502815"/>
            <a:ext cx="7635248" cy="241646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 lnSpcReduction="20000"/>
          </a:bodyPr>
          <a:lstStyle/>
          <a:p>
            <a:pPr marL="0" indent="0" algn="ctr" rtl="1">
              <a:buNone/>
            </a:pPr>
            <a:r>
              <a:rPr lang="fa-IR" sz="2600" dirty="0" smtClean="0">
                <a:cs typeface="B Titr" panose="00000700000000000000" pitchFamily="2" charset="-78"/>
              </a:rPr>
              <a:t>بهترین </a:t>
            </a:r>
            <a:r>
              <a:rPr lang="en-US" sz="2600" b="1" dirty="0" smtClean="0">
                <a:cs typeface="B Titr" panose="00000700000000000000" pitchFamily="2" charset="-78"/>
              </a:rPr>
              <a:t>SOP</a:t>
            </a:r>
            <a:r>
              <a:rPr lang="fa-IR" sz="2600" dirty="0" smtClean="0">
                <a:cs typeface="B Titr" panose="00000700000000000000" pitchFamily="2" charset="-78"/>
              </a:rPr>
              <a:t> سندی است که اطلاعات لازم برای فعالیت را بطور کامل و صحیح منتقل نموده و به سهولت قابل مطالعه و اجرا باشد.</a:t>
            </a:r>
          </a:p>
          <a:p>
            <a:pPr marL="0" indent="0" algn="ctr" rtl="1">
              <a:buNone/>
            </a:pPr>
            <a:endParaRPr lang="fa-IR" sz="2600" dirty="0">
              <a:cs typeface="B Titr" panose="00000700000000000000" pitchFamily="2" charset="-78"/>
            </a:endParaRPr>
          </a:p>
          <a:p>
            <a:pPr marL="0" indent="0" algn="ctr" rtl="1">
              <a:buNone/>
            </a:pPr>
            <a:r>
              <a:rPr lang="fa-IR" sz="2600" dirty="0" smtClean="0">
                <a:cs typeface="B Titr" panose="00000700000000000000" pitchFamily="2" charset="-78"/>
              </a:rPr>
              <a:t>بهترین </a:t>
            </a:r>
            <a:r>
              <a:rPr lang="en-US" sz="2600" b="1" dirty="0" smtClean="0">
                <a:cs typeface="B Titr" panose="00000700000000000000" pitchFamily="2" charset="-78"/>
              </a:rPr>
              <a:t>SOP</a:t>
            </a:r>
            <a:r>
              <a:rPr lang="fa-IR" sz="2600" dirty="0" smtClean="0">
                <a:cs typeface="B Titr" panose="00000700000000000000" pitchFamily="2" charset="-78"/>
              </a:rPr>
              <a:t> های نگارش شده در صورت عدم بکارگیری در کار، منجر به شکست سیستم های کیفیتی خواهند شد.</a:t>
            </a:r>
          </a:p>
          <a:p>
            <a:pPr algn="ctr" rtl="1"/>
            <a:endParaRPr lang="fa-IR" sz="2600" dirty="0">
              <a:cs typeface="B Titr" panose="00000700000000000000" pitchFamily="2" charset="-78"/>
            </a:endParaRPr>
          </a:p>
          <a:p>
            <a:pPr algn="ctr" rtl="1"/>
            <a:endParaRPr lang="fa-IR" sz="2600" dirty="0">
              <a:cs typeface="B Titr" panose="000007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CA5B-1F4A-4082-BA39-F4DC1839CD61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Dr.Saeed</a:t>
            </a:r>
            <a:r>
              <a:rPr lang="en-US" dirty="0" smtClean="0"/>
              <a:t> </a:t>
            </a:r>
            <a:r>
              <a:rPr lang="en-US" dirty="0" err="1" smtClean="0"/>
              <a:t>Basmenji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3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5" y="1808225"/>
            <a:ext cx="7635248" cy="241646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 rtl="1"/>
            <a:endParaRPr lang="fa-IR" sz="2600" dirty="0">
              <a:cs typeface="B Titr" panose="00000700000000000000" pitchFamily="2" charset="-78"/>
            </a:endParaRPr>
          </a:p>
          <a:p>
            <a:pPr marL="0" indent="0" algn="ctr" rtl="1">
              <a:buNone/>
            </a:pPr>
            <a:r>
              <a:rPr lang="en-US" sz="3600" b="1" dirty="0" smtClean="0">
                <a:cs typeface="B Titr" panose="00000700000000000000" pitchFamily="2" charset="-78"/>
              </a:rPr>
              <a:t>Too many poor SOPs could lead to </a:t>
            </a:r>
          </a:p>
          <a:p>
            <a:pPr marL="0" indent="0" algn="ctr" rtl="1">
              <a:buNone/>
            </a:pPr>
            <a:r>
              <a:rPr lang="en-US" sz="3600" b="1" dirty="0" smtClean="0">
                <a:cs typeface="B Titr" panose="00000700000000000000" pitchFamily="2" charset="-78"/>
              </a:rPr>
              <a:t> collapse of the whole system.</a:t>
            </a:r>
            <a:endParaRPr lang="fa-IR" sz="3600" b="1" dirty="0">
              <a:cs typeface="B Titr" panose="000007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CA5B-1F4A-4082-BA39-F4DC1839CD61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Dr.Saeed</a:t>
            </a:r>
            <a:r>
              <a:rPr lang="en-US" dirty="0" smtClean="0"/>
              <a:t> </a:t>
            </a:r>
            <a:r>
              <a:rPr lang="en-US" dirty="0" err="1" smtClean="0"/>
              <a:t>Basmenji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3733">
            <a:off x="279117" y="853775"/>
            <a:ext cx="1909265" cy="7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6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0930"/>
            <a:ext cx="8390539" cy="274869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lnSpcReduction="10000"/>
          </a:bodyPr>
          <a:lstStyle/>
          <a:p>
            <a:r>
              <a:rPr lang="en-US" sz="1600" dirty="0"/>
              <a:t>ISO 9001: 2008</a:t>
            </a:r>
          </a:p>
          <a:p>
            <a:r>
              <a:rPr lang="en-US" sz="1600" dirty="0"/>
              <a:t>PIC/S : chapter 4 : Documentation</a:t>
            </a:r>
          </a:p>
          <a:p>
            <a:r>
              <a:rPr lang="en-US" sz="1600" dirty="0"/>
              <a:t>ISO </a:t>
            </a:r>
            <a:r>
              <a:rPr lang="en-US" sz="1600" dirty="0" smtClean="0"/>
              <a:t>10013: </a:t>
            </a:r>
            <a:r>
              <a:rPr lang="en-US" sz="1600" dirty="0"/>
              <a:t>Quality management systems guidelines for quality management system</a:t>
            </a:r>
          </a:p>
          <a:p>
            <a:r>
              <a:rPr lang="en-US" sz="1600" dirty="0" smtClean="0"/>
              <a:t>documentation</a:t>
            </a:r>
            <a:endParaRPr lang="en-US" sz="1600" dirty="0"/>
          </a:p>
          <a:p>
            <a:r>
              <a:rPr lang="en-US" sz="1600" dirty="0"/>
              <a:t>College of Nurses of Ontario Practice Standard: Documentation, Revised </a:t>
            </a:r>
            <a:r>
              <a:rPr lang="en-US" sz="1600" dirty="0" smtClean="0"/>
              <a:t>2008</a:t>
            </a:r>
          </a:p>
          <a:p>
            <a:r>
              <a:rPr lang="en-US" sz="1600" dirty="0"/>
              <a:t>Journal of Young Pharmacists : JYP are provided here courtesy of </a:t>
            </a:r>
            <a:r>
              <a:rPr lang="en-US" sz="1600" b="1" dirty="0" smtClean="0"/>
              <a:t>Elsevier,</a:t>
            </a:r>
            <a:r>
              <a:rPr lang="en-US" sz="1600" dirty="0" smtClean="0"/>
              <a:t>. </a:t>
            </a:r>
            <a:r>
              <a:rPr lang="en-US" sz="1600" dirty="0"/>
              <a:t>2011 Apr-Jun; 3(2): 138–150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IOSR Journal of Pharmacy and Biological Sciences (IOSR-JPBS), Good Documentation </a:t>
            </a:r>
            <a:r>
              <a:rPr lang="en-US" sz="1600" dirty="0" smtClean="0"/>
              <a:t>Practice</a:t>
            </a:r>
          </a:p>
          <a:p>
            <a:r>
              <a:rPr lang="en-US" sz="1600" dirty="0"/>
              <a:t>Journal of Analytical &amp; Pharmaceutical Research, Good Documentation Practices (GDPs) in Pharmaceutical </a:t>
            </a:r>
            <a:r>
              <a:rPr lang="en-US" sz="1600" dirty="0" smtClean="0"/>
              <a:t>Industry</a:t>
            </a:r>
          </a:p>
          <a:p>
            <a:endParaRPr lang="fa-IR" sz="1600" dirty="0">
              <a:cs typeface="B Titr" panose="000007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CA5B-1F4A-4082-BA39-F4DC1839CD61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Dr.Saeed</a:t>
            </a:r>
            <a:r>
              <a:rPr lang="en-US" dirty="0" smtClean="0"/>
              <a:t> </a:t>
            </a:r>
            <a:r>
              <a:rPr lang="en-US" dirty="0" err="1" smtClean="0"/>
              <a:t>Basmenji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3733">
            <a:off x="279117" y="853775"/>
            <a:ext cx="1909265" cy="77665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8966" y="128470"/>
            <a:ext cx="8246069" cy="1068935"/>
          </a:xfrm>
        </p:spPr>
        <p:txBody>
          <a:bodyPr/>
          <a:lstStyle/>
          <a:p>
            <a:r>
              <a:rPr lang="fa-IR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منابع و مراجع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2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CA5B-1F4A-4082-BA39-F4DC1839CD61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Dr.Saeed</a:t>
            </a:r>
            <a:r>
              <a:rPr lang="en-US" dirty="0" smtClean="0"/>
              <a:t> </a:t>
            </a:r>
            <a:r>
              <a:rPr lang="en-US" dirty="0" err="1" smtClean="0"/>
              <a:t>Basmenji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3733">
            <a:off x="279117" y="853775"/>
            <a:ext cx="1909265" cy="77665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8966" y="128470"/>
            <a:ext cx="8246069" cy="1068935"/>
          </a:xfrm>
        </p:spPr>
        <p:txBody>
          <a:bodyPr/>
          <a:lstStyle/>
          <a:p>
            <a:r>
              <a:rPr lang="fa-IR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کلاس کارگاهی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960930"/>
            <a:ext cx="8390539" cy="274869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موضوعات منتخب برای تهیه روش استاندارد کار یا </a:t>
            </a:r>
            <a:r>
              <a:rPr lang="en-US" sz="2000" b="1" dirty="0" smtClean="0">
                <a:cs typeface="B Nazanin" panose="00000400000000000000" pitchFamily="2" charset="-78"/>
              </a:rPr>
              <a:t>SOP</a:t>
            </a:r>
          </a:p>
          <a:p>
            <a:pPr algn="r" rtl="1"/>
            <a:endParaRPr lang="en-US" sz="1600" b="1" dirty="0">
              <a:cs typeface="B Nazanin" panose="00000400000000000000" pitchFamily="2" charset="-78"/>
            </a:endParaRPr>
          </a:p>
          <a:p>
            <a:pPr lvl="3" algn="r" rtl="1"/>
            <a:r>
              <a:rPr lang="fa-IR" sz="1600" b="1" dirty="0" smtClean="0">
                <a:cs typeface="B Nazanin" panose="00000400000000000000" pitchFamily="2" charset="-78"/>
              </a:rPr>
              <a:t>گروه یک : نگارش </a:t>
            </a:r>
            <a:r>
              <a:rPr lang="en-US" sz="1600" b="1" dirty="0" smtClean="0">
                <a:cs typeface="B Nazanin" panose="00000400000000000000" pitchFamily="2" charset="-78"/>
              </a:rPr>
              <a:t> SOP</a:t>
            </a:r>
            <a:r>
              <a:rPr lang="fa-IR" sz="1600" b="1" dirty="0" smtClean="0">
                <a:cs typeface="B Nazanin" panose="00000400000000000000" pitchFamily="2" charset="-78"/>
              </a:rPr>
              <a:t> برای ساخت قرص ویتامین ث جوشان</a:t>
            </a:r>
          </a:p>
          <a:p>
            <a:pPr lvl="3" algn="r" rtl="1"/>
            <a:endParaRPr lang="fa-IR" sz="1600" b="1" dirty="0">
              <a:cs typeface="B Nazanin" panose="00000400000000000000" pitchFamily="2" charset="-78"/>
            </a:endParaRPr>
          </a:p>
          <a:p>
            <a:pPr lvl="3" algn="r" rtl="1"/>
            <a:r>
              <a:rPr lang="fa-IR" sz="1600" b="1" dirty="0" smtClean="0">
                <a:cs typeface="B Nazanin" panose="00000400000000000000" pitchFamily="2" charset="-78"/>
              </a:rPr>
              <a:t>گروه دو : نگارش  </a:t>
            </a:r>
            <a:r>
              <a:rPr lang="en-US" sz="1600" b="1" dirty="0" smtClean="0">
                <a:cs typeface="B Nazanin" panose="00000400000000000000" pitchFamily="2" charset="-78"/>
              </a:rPr>
              <a:t>SOP</a:t>
            </a:r>
            <a:r>
              <a:rPr lang="fa-IR" sz="1600" b="1" dirty="0" smtClean="0">
                <a:cs typeface="B Nazanin" panose="00000400000000000000" pitchFamily="2" charset="-78"/>
              </a:rPr>
              <a:t>  برای استفاده از دستگاه </a:t>
            </a:r>
            <a:r>
              <a:rPr lang="en-US" sz="1600" b="1" dirty="0" smtClean="0">
                <a:cs typeface="B Nazanin" panose="00000400000000000000" pitchFamily="2" charset="-78"/>
              </a:rPr>
              <a:t>pH</a:t>
            </a:r>
            <a:r>
              <a:rPr lang="fa-IR" sz="1600" b="1" dirty="0" smtClean="0">
                <a:cs typeface="B Nazanin" panose="00000400000000000000" pitchFamily="2" charset="-78"/>
              </a:rPr>
              <a:t> متر</a:t>
            </a:r>
          </a:p>
          <a:p>
            <a:pPr lvl="3" algn="r" rtl="1"/>
            <a:endParaRPr lang="fa-IR" sz="1600" b="1" dirty="0">
              <a:cs typeface="B Nazanin" panose="00000400000000000000" pitchFamily="2" charset="-78"/>
            </a:endParaRPr>
          </a:p>
          <a:p>
            <a:pPr lvl="3" algn="r" rtl="1"/>
            <a:r>
              <a:rPr lang="fa-IR" sz="1600" b="1" dirty="0" smtClean="0">
                <a:cs typeface="B Nazanin" panose="00000400000000000000" pitchFamily="2" charset="-78"/>
              </a:rPr>
              <a:t>گروه سه : نگارش </a:t>
            </a:r>
            <a:r>
              <a:rPr lang="en-US" sz="1600" b="1" dirty="0" smtClean="0">
                <a:cs typeface="B Nazanin" panose="00000400000000000000" pitchFamily="2" charset="-78"/>
              </a:rPr>
              <a:t>SOP</a:t>
            </a:r>
            <a:r>
              <a:rPr lang="fa-IR" sz="1600" b="1" dirty="0" smtClean="0">
                <a:cs typeface="B Nazanin" panose="00000400000000000000" pitchFamily="2" charset="-78"/>
              </a:rPr>
              <a:t>  برای توزین و تحویل مواد از انبار به تولید</a:t>
            </a:r>
          </a:p>
          <a:p>
            <a:pPr lvl="3" algn="r" rtl="1"/>
            <a:endParaRPr lang="fa-IR" sz="1600" b="1" dirty="0">
              <a:cs typeface="B Nazanin" panose="00000400000000000000" pitchFamily="2" charset="-78"/>
            </a:endParaRPr>
          </a:p>
          <a:p>
            <a:pPr lvl="3" algn="r" rtl="1"/>
            <a:r>
              <a:rPr lang="fa-IR" sz="1600" b="1" dirty="0" smtClean="0">
                <a:cs typeface="B Nazanin" panose="00000400000000000000" pitchFamily="2" charset="-78"/>
              </a:rPr>
              <a:t>گروه چهار : نگارش </a:t>
            </a:r>
            <a:r>
              <a:rPr lang="en-US" sz="1600" b="1" dirty="0" smtClean="0">
                <a:cs typeface="B Nazanin" panose="00000400000000000000" pitchFamily="2" charset="-78"/>
              </a:rPr>
              <a:t>SOP</a:t>
            </a:r>
            <a:r>
              <a:rPr lang="fa-IR" sz="1600" b="1" dirty="0" smtClean="0">
                <a:cs typeface="B Nazanin" panose="00000400000000000000" pitchFamily="2" charset="-78"/>
              </a:rPr>
              <a:t>  برای تدوین تقویم آموزشی پرسنل</a:t>
            </a:r>
            <a:endParaRPr lang="fa-IR" sz="1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16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5" y="1987747"/>
            <a:ext cx="7635248" cy="241646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en-US" sz="5400" b="1" dirty="0" smtClean="0">
                <a:cs typeface="B Titr" panose="00000700000000000000" pitchFamily="2" charset="-78"/>
              </a:rPr>
              <a:t>Any Question?</a:t>
            </a:r>
          </a:p>
          <a:p>
            <a:pPr algn="ctr" rtl="1"/>
            <a:endParaRPr lang="en-US" sz="2600" dirty="0">
              <a:cs typeface="B Titr" panose="00000700000000000000" pitchFamily="2" charset="-78"/>
            </a:endParaRPr>
          </a:p>
          <a:p>
            <a:pPr marL="0" indent="0" algn="ctr" rtl="1">
              <a:buNone/>
            </a:pPr>
            <a:r>
              <a:rPr lang="fa-IR" sz="2600" dirty="0" smtClean="0">
                <a:cs typeface="B Titr" panose="00000700000000000000" pitchFamily="2" charset="-78"/>
              </a:rPr>
              <a:t>با تشکر از حسن توجهات</a:t>
            </a:r>
            <a:endParaRPr lang="fa-IR" sz="2600" dirty="0">
              <a:cs typeface="B Titr" panose="000007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CA5B-1F4A-4082-BA39-F4DC1839CD61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Dr.Saeed</a:t>
            </a:r>
            <a:r>
              <a:rPr lang="en-US" dirty="0" smtClean="0"/>
              <a:t> </a:t>
            </a:r>
            <a:r>
              <a:rPr lang="en-US" dirty="0" err="1" smtClean="0"/>
              <a:t>Basmenji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نحوه نگارش روش های استاندارد کار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مراحل جاری سازی </a:t>
            </a:r>
            <a:r>
              <a:rPr lang="en-US" dirty="0" smtClean="0">
                <a:cs typeface="B Nazanin" panose="00000400000000000000" pitchFamily="2" charset="-78"/>
              </a:rPr>
              <a:t>SOP</a:t>
            </a:r>
            <a:r>
              <a:rPr lang="fa-IR" dirty="0" smtClean="0">
                <a:cs typeface="B Nazanin" panose="00000400000000000000" pitchFamily="2" charset="-78"/>
              </a:rPr>
              <a:t>‌ : </a:t>
            </a:r>
          </a:p>
          <a:p>
            <a:pPr lvl="1" algn="r" rtl="1"/>
            <a:r>
              <a:rPr lang="fa-IR" sz="2000" dirty="0">
                <a:cs typeface="B Nazanin" panose="00000400000000000000" pitchFamily="2" charset="-78"/>
              </a:rPr>
              <a:t>آموزش </a:t>
            </a:r>
            <a:r>
              <a:rPr lang="en-US" sz="2000" dirty="0">
                <a:cs typeface="B Nazanin" panose="00000400000000000000" pitchFamily="2" charset="-78"/>
              </a:rPr>
              <a:t>SOP</a:t>
            </a:r>
            <a:r>
              <a:rPr lang="fa-IR" sz="2000" dirty="0">
                <a:cs typeface="B Nazanin" panose="00000400000000000000" pitchFamily="2" charset="-78"/>
              </a:rPr>
              <a:t> نویسی یا </a:t>
            </a:r>
            <a:r>
              <a:rPr lang="en-US" sz="2000" dirty="0">
                <a:cs typeface="B Nazanin" panose="00000400000000000000" pitchFamily="2" charset="-78"/>
              </a:rPr>
              <a:t>SOP for SOP</a:t>
            </a:r>
          </a:p>
          <a:p>
            <a:pPr lvl="1" algn="r" rtl="1"/>
            <a:r>
              <a:rPr lang="fa-IR" sz="2000" dirty="0">
                <a:cs typeface="B Nazanin" panose="00000400000000000000" pitchFamily="2" charset="-78"/>
              </a:rPr>
              <a:t>نگارش </a:t>
            </a:r>
            <a:r>
              <a:rPr lang="en-US" sz="2000" dirty="0">
                <a:cs typeface="B Nazanin" panose="00000400000000000000" pitchFamily="2" charset="-78"/>
              </a:rPr>
              <a:t>SOP</a:t>
            </a:r>
            <a:r>
              <a:rPr lang="fa-IR" sz="2000" dirty="0">
                <a:cs typeface="B Nazanin" panose="00000400000000000000" pitchFamily="2" charset="-78"/>
              </a:rPr>
              <a:t> مربوط به فعالیت توسط فرد آموزش دیده</a:t>
            </a:r>
          </a:p>
          <a:p>
            <a:pPr lvl="1" algn="r" rtl="1"/>
            <a:r>
              <a:rPr lang="fa-IR" sz="2000" dirty="0">
                <a:cs typeface="B Nazanin" panose="00000400000000000000" pitchFamily="2" charset="-78"/>
              </a:rPr>
              <a:t>تأئید </a:t>
            </a:r>
            <a:r>
              <a:rPr lang="en-US" sz="2000" dirty="0">
                <a:cs typeface="B Nazanin" panose="00000400000000000000" pitchFamily="2" charset="-78"/>
              </a:rPr>
              <a:t>SOP</a:t>
            </a:r>
            <a:r>
              <a:rPr lang="fa-IR" sz="2000" dirty="0">
                <a:cs typeface="B Nazanin" panose="00000400000000000000" pitchFamily="2" charset="-78"/>
              </a:rPr>
              <a:t>‌ های نگارش شده</a:t>
            </a:r>
          </a:p>
          <a:p>
            <a:pPr lvl="1" algn="r" rtl="1"/>
            <a:r>
              <a:rPr lang="fa-IR" sz="2000" dirty="0">
                <a:cs typeface="B Nazanin" panose="00000400000000000000" pitchFamily="2" charset="-78"/>
              </a:rPr>
              <a:t>پیکربندی و کدینگ </a:t>
            </a:r>
            <a:r>
              <a:rPr lang="en-US" sz="2000" dirty="0">
                <a:cs typeface="B Nazanin" panose="00000400000000000000" pitchFamily="2" charset="-78"/>
              </a:rPr>
              <a:t>SOP</a:t>
            </a:r>
          </a:p>
          <a:p>
            <a:pPr lvl="1" algn="r" rtl="1"/>
            <a:r>
              <a:rPr lang="fa-IR" sz="2000" dirty="0">
                <a:cs typeface="B Nazanin" panose="00000400000000000000" pitchFamily="2" charset="-78"/>
              </a:rPr>
              <a:t>الصاق مستندات پیوستی و مرتبط</a:t>
            </a:r>
          </a:p>
          <a:p>
            <a:pPr lvl="1" algn="r" rtl="1"/>
            <a:r>
              <a:rPr lang="fa-IR" sz="2000" dirty="0">
                <a:cs typeface="B Nazanin" panose="00000400000000000000" pitchFamily="2" charset="-78"/>
              </a:rPr>
              <a:t>امضاء و اجرای فرآیند کنترل مستندات و تخصیص تاریخ مؤثر </a:t>
            </a:r>
          </a:p>
          <a:p>
            <a:pPr lvl="1" algn="r" rtl="1"/>
            <a:r>
              <a:rPr lang="fa-IR" sz="2000" dirty="0">
                <a:cs typeface="B Nazanin" panose="00000400000000000000" pitchFamily="2" charset="-78"/>
              </a:rPr>
              <a:t>تصویب نهایی و توزیع نسخ</a:t>
            </a:r>
          </a:p>
          <a:p>
            <a:pPr lvl="1" algn="r" rtl="1"/>
            <a:endParaRPr lang="fa-IR" sz="2000" dirty="0">
              <a:cs typeface="B Nazanin" panose="00000400000000000000" pitchFamily="2" charset="-78"/>
            </a:endParaRPr>
          </a:p>
          <a:p>
            <a:pPr lvl="1" algn="r" rtl="1"/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CA5B-1F4A-4082-BA39-F4DC1839CD61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59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نحوه نگارش روش های استاندارد کار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CA5B-1F4A-4082-BA39-F4DC1839CD61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1372457"/>
            <a:ext cx="8905195" cy="3705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3640" y="4499855"/>
            <a:ext cx="305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Reference: 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Copyright </a:t>
            </a:r>
            <a:r>
              <a:rPr lang="en-US" sz="1200" dirty="0">
                <a:solidFill>
                  <a:srgbClr val="FF0000"/>
                </a:solidFill>
              </a:rPr>
              <a:t>©1999-2017 - </a:t>
            </a:r>
            <a:r>
              <a:rPr lang="en-US" sz="1200" dirty="0" err="1">
                <a:solidFill>
                  <a:srgbClr val="FF0000"/>
                </a:solidFill>
              </a:rPr>
              <a:t>Bizmanualz</a:t>
            </a:r>
            <a:r>
              <a:rPr lang="en-US" sz="1200" dirty="0">
                <a:solidFill>
                  <a:srgbClr val="FF0000"/>
                </a:solidFill>
              </a:rPr>
              <a:t>, Inc. </a:t>
            </a:r>
          </a:p>
        </p:txBody>
      </p:sp>
    </p:spTree>
    <p:extLst>
      <p:ext uri="{BB962C8B-B14F-4D97-AF65-F5344CB8AC3E}">
        <p14:creationId xmlns:p14="http://schemas.microsoft.com/office/powerpoint/2010/main" val="2759952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نحوه نگارش روش های استاندارد کار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اهمیت </a:t>
            </a:r>
            <a:r>
              <a:rPr lang="en-US" sz="2000" dirty="0">
                <a:solidFill>
                  <a:srgbClr val="FF0000"/>
                </a:solidFill>
                <a:cs typeface="B Nazanin" panose="00000400000000000000" pitchFamily="2" charset="-78"/>
              </a:rPr>
              <a:t>SOP</a:t>
            </a: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 نویسی و انجام فعالیتها بر اساس </a:t>
            </a:r>
            <a:r>
              <a:rPr lang="en-US" sz="2000" dirty="0">
                <a:solidFill>
                  <a:srgbClr val="FF0000"/>
                </a:solidFill>
                <a:cs typeface="B Nazanin" panose="00000400000000000000" pitchFamily="2" charset="-78"/>
              </a:rPr>
              <a:t>SOP</a:t>
            </a: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 های مکتوب</a:t>
            </a:r>
          </a:p>
          <a:p>
            <a:pPr lvl="1" algn="just" rtl="1"/>
            <a:r>
              <a:rPr lang="fa-IR" sz="2000" dirty="0">
                <a:cs typeface="B Nazanin" panose="00000400000000000000" pitchFamily="2" charset="-78"/>
              </a:rPr>
              <a:t>ارکان سیستم های دارویی بر پایه ایمن بودن، اثربخشی و کیفیت محصول استوار می باشد. لذا برای ایجاد کیفیت مستمر و مداوم، استفاده از روش ها، مواد، فرآیندها و اصول بلاتغییر ضروری است. برای تداوم یا </a:t>
            </a:r>
            <a:r>
              <a:rPr lang="en-US" sz="2000" dirty="0">
                <a:cs typeface="B Nazanin" panose="00000400000000000000" pitchFamily="2" charset="-78"/>
              </a:rPr>
              <a:t>Consistency</a:t>
            </a:r>
            <a:r>
              <a:rPr lang="fa-IR" sz="2000" dirty="0">
                <a:cs typeface="B Nazanin" panose="00000400000000000000" pitchFamily="2" charset="-78"/>
              </a:rPr>
              <a:t> و حفظ تمامیت یا </a:t>
            </a:r>
            <a:r>
              <a:rPr lang="en-US" sz="2000" dirty="0">
                <a:cs typeface="B Nazanin" panose="00000400000000000000" pitchFamily="2" charset="-78"/>
              </a:rPr>
              <a:t>Integrity</a:t>
            </a:r>
            <a:r>
              <a:rPr lang="fa-IR" sz="2000" dirty="0">
                <a:cs typeface="B Nazanin" panose="00000400000000000000" pitchFamily="2" charset="-78"/>
              </a:rPr>
              <a:t> اصول کیفیتی استفاده از روش های کار استاندارد مکتوب مبتنی بر مراجع و منابع معتبر اجباری است. این ویژگیها را می توان در </a:t>
            </a:r>
            <a:r>
              <a:rPr lang="en-US" sz="2000" dirty="0">
                <a:cs typeface="B Nazanin" panose="00000400000000000000" pitchFamily="2" charset="-78"/>
              </a:rPr>
              <a:t>SOP</a:t>
            </a:r>
            <a:r>
              <a:rPr lang="fa-IR" sz="2000" dirty="0">
                <a:cs typeface="B Nazanin" panose="00000400000000000000" pitchFamily="2" charset="-78"/>
              </a:rPr>
              <a:t> های سیستم های با کیفیت مشاهده نمود.</a:t>
            </a:r>
          </a:p>
          <a:p>
            <a:pPr marL="457206" lvl="1" indent="0" algn="ctr" rtl="1">
              <a:buNone/>
            </a:pPr>
            <a:r>
              <a:rPr lang="en-US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cs typeface="B Nazanin" panose="00000400000000000000" pitchFamily="2" charset="-78"/>
              </a:rPr>
              <a:t>S</a:t>
            </a:r>
            <a:r>
              <a:rPr lang="en-US" sz="2400" dirty="0">
                <a:ln w="0"/>
                <a:effectLst>
                  <a:reflection blurRad="6350" stA="53000" endA="300" endPos="35500" dir="5400000" sy="-90000" algn="bl" rotWithShape="0"/>
                </a:effectLst>
                <a:cs typeface="B Nazanin" panose="00000400000000000000" pitchFamily="2" charset="-78"/>
              </a:rPr>
              <a:t>tandard</a:t>
            </a:r>
            <a:r>
              <a:rPr lang="en-US" dirty="0" smtClean="0">
                <a:ln w="0"/>
                <a:effectLst>
                  <a:reflection blurRad="6350" stA="53000" endA="300" endPos="35500" dir="5400000" sy="-90000" algn="bl" rotWithShape="0"/>
                </a:effectLst>
                <a:cs typeface="B Nazanin" panose="00000400000000000000" pitchFamily="2" charset="-78"/>
              </a:rPr>
              <a:t> </a:t>
            </a:r>
            <a:r>
              <a:rPr lang="en-US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cs typeface="B Nazanin" panose="00000400000000000000" pitchFamily="2" charset="-78"/>
              </a:rPr>
              <a:t>O</a:t>
            </a:r>
            <a:r>
              <a:rPr lang="en-US" sz="2400" dirty="0">
                <a:ln w="0"/>
                <a:effectLst>
                  <a:reflection blurRad="6350" stA="53000" endA="300" endPos="35500" dir="5400000" sy="-90000" algn="bl" rotWithShape="0"/>
                </a:effectLst>
                <a:cs typeface="B Nazanin" panose="00000400000000000000" pitchFamily="2" charset="-78"/>
              </a:rPr>
              <a:t>perating</a:t>
            </a:r>
            <a:r>
              <a:rPr lang="en-US" dirty="0" smtClean="0">
                <a:ln w="0"/>
                <a:effectLst>
                  <a:reflection blurRad="6350" stA="53000" endA="300" endPos="35500" dir="5400000" sy="-90000" algn="bl" rotWithShape="0"/>
                </a:effectLst>
                <a:cs typeface="B Nazanin" panose="00000400000000000000" pitchFamily="2" charset="-78"/>
              </a:rPr>
              <a:t> </a:t>
            </a:r>
            <a:r>
              <a:rPr lang="en-US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cs typeface="B Nazanin" panose="00000400000000000000" pitchFamily="2" charset="-78"/>
              </a:rPr>
              <a:t>P</a:t>
            </a:r>
            <a:r>
              <a:rPr lang="en-US" sz="2400" dirty="0">
                <a:ln w="0"/>
                <a:effectLst>
                  <a:reflection blurRad="6350" stA="53000" endA="300" endPos="35500" dir="5400000" sy="-90000" algn="bl" rotWithShape="0"/>
                </a:effectLst>
                <a:cs typeface="B Nazanin" panose="00000400000000000000" pitchFamily="2" charset="-78"/>
              </a:rPr>
              <a:t>rocedures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D40C-C593-46C3-8D10-59E339344539}" type="datetime2">
              <a:rPr lang="en-US" smtClean="0"/>
              <a:t>Wednesday, March 07,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Dr.Saeed</a:t>
            </a:r>
            <a:r>
              <a:rPr lang="en-US" dirty="0" smtClean="0"/>
              <a:t> </a:t>
            </a:r>
            <a:r>
              <a:rPr lang="en-US" dirty="0" err="1" smtClean="0"/>
              <a:t>Basmenji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2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نحوه نگارش روش های استاندارد کار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D40C-C593-46C3-8D10-59E339344539}" type="datetime2">
              <a:rPr lang="en-US" smtClean="0"/>
              <a:t>Wednesday, March 07,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Dr.Saeed</a:t>
            </a:r>
            <a:r>
              <a:rPr lang="en-US" dirty="0" smtClean="0"/>
              <a:t> </a:t>
            </a:r>
            <a:r>
              <a:rPr lang="en-US" dirty="0" err="1" smtClean="0"/>
              <a:t>Basmenji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" t="23281" r="2026" b="11404"/>
          <a:stretch/>
        </p:blipFill>
        <p:spPr>
          <a:xfrm>
            <a:off x="2281427" y="1197405"/>
            <a:ext cx="6719018" cy="34376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4950" y="2419045"/>
            <a:ext cx="5191970" cy="305410"/>
          </a:xfrm>
          <a:prstGeom prst="rect">
            <a:avLst/>
          </a:prstGeom>
          <a:noFill/>
          <a:ln>
            <a:solidFill>
              <a:srgbClr val="FF66CC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197655" y="3640685"/>
            <a:ext cx="1374345" cy="152705"/>
          </a:xfrm>
          <a:prstGeom prst="rightArrow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نحوه نگارش روش های استاندارد کار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قوانین مربوط به استفاده از </a:t>
            </a:r>
            <a:r>
              <a:rPr lang="en-US" dirty="0" smtClean="0">
                <a:cs typeface="B Nazanin" panose="00000400000000000000" pitchFamily="2" charset="-78"/>
              </a:rPr>
              <a:t>SOP</a:t>
            </a:r>
          </a:p>
          <a:p>
            <a:pPr lvl="1" algn="r" rtl="1"/>
            <a:r>
              <a:rPr lang="fa-IR" sz="2000" dirty="0">
                <a:cs typeface="B Nazanin" panose="00000400000000000000" pitchFamily="2" charset="-78"/>
              </a:rPr>
              <a:t>هرگونه فعالیت در سیستم های مدیریت کیفیت باید بر اساس </a:t>
            </a:r>
            <a:r>
              <a:rPr lang="en-US" sz="2000" dirty="0">
                <a:cs typeface="B Nazanin" panose="00000400000000000000" pitchFamily="2" charset="-78"/>
              </a:rPr>
              <a:t>SOP</a:t>
            </a:r>
            <a:r>
              <a:rPr lang="fa-IR" sz="2000" dirty="0">
                <a:cs typeface="B Nazanin" panose="00000400000000000000" pitchFamily="2" charset="-78"/>
              </a:rPr>
              <a:t>‌ باشد.</a:t>
            </a:r>
          </a:p>
          <a:p>
            <a:pPr lvl="1" algn="r" rtl="1"/>
            <a:r>
              <a:rPr lang="fa-IR" sz="2000" dirty="0">
                <a:cs typeface="B Nazanin" panose="00000400000000000000" pitchFamily="2" charset="-78"/>
              </a:rPr>
              <a:t>تمامی </a:t>
            </a:r>
            <a:r>
              <a:rPr lang="en-US" sz="2000" dirty="0">
                <a:cs typeface="B Nazanin" panose="00000400000000000000" pitchFamily="2" charset="-78"/>
              </a:rPr>
              <a:t>SOP</a:t>
            </a:r>
            <a:r>
              <a:rPr lang="fa-IR" sz="2000" dirty="0">
                <a:cs typeface="B Nazanin" panose="00000400000000000000" pitchFamily="2" charset="-78"/>
              </a:rPr>
              <a:t> های نگارش شده باید به تأئید بالاترین مقام واحد کیفیت برسد.</a:t>
            </a:r>
          </a:p>
          <a:p>
            <a:pPr lvl="1" algn="r" rtl="1"/>
            <a:r>
              <a:rPr lang="fa-IR" sz="2000" dirty="0">
                <a:cs typeface="B Nazanin" panose="00000400000000000000" pitchFamily="2" charset="-78"/>
              </a:rPr>
              <a:t>هر گونه تغییر در مفاد </a:t>
            </a:r>
            <a:r>
              <a:rPr lang="en-US" sz="2000" dirty="0">
                <a:cs typeface="B Nazanin" panose="00000400000000000000" pitchFamily="2" charset="-78"/>
              </a:rPr>
              <a:t>SOP</a:t>
            </a:r>
            <a:r>
              <a:rPr lang="fa-IR" sz="2000" dirty="0">
                <a:cs typeface="B Nazanin" panose="00000400000000000000" pitchFamily="2" charset="-78"/>
              </a:rPr>
              <a:t>‌ باید بر اساس روند </a:t>
            </a:r>
            <a:r>
              <a:rPr lang="fa-IR" sz="2000" b="1" u="sng" dirty="0">
                <a:cs typeface="B Nazanin" panose="00000400000000000000" pitchFamily="2" charset="-78"/>
              </a:rPr>
              <a:t>کنترل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b="1" u="sng" dirty="0">
                <a:cs typeface="B Nazanin" panose="00000400000000000000" pitchFamily="2" charset="-78"/>
              </a:rPr>
              <a:t>تغییر</a:t>
            </a:r>
            <a:r>
              <a:rPr lang="fa-IR" sz="2000" dirty="0">
                <a:cs typeface="B Nazanin" panose="00000400000000000000" pitchFamily="2" charset="-78"/>
              </a:rPr>
              <a:t> انجام شود.</a:t>
            </a:r>
          </a:p>
          <a:p>
            <a:pPr lvl="1" algn="r" rtl="1"/>
            <a:r>
              <a:rPr lang="fa-IR" sz="2000" dirty="0">
                <a:cs typeface="B Nazanin" panose="00000400000000000000" pitchFamily="2" charset="-78"/>
              </a:rPr>
              <a:t>هر </a:t>
            </a:r>
            <a:r>
              <a:rPr lang="en-US" sz="2000" dirty="0">
                <a:cs typeface="B Nazanin" panose="00000400000000000000" pitchFamily="2" charset="-78"/>
              </a:rPr>
              <a:t>SOP</a:t>
            </a:r>
            <a:r>
              <a:rPr lang="fa-IR" sz="2000" dirty="0">
                <a:cs typeface="B Nazanin" panose="00000400000000000000" pitchFamily="2" charset="-78"/>
              </a:rPr>
              <a:t>‌ باید دارای تاریخ مؤثر بوده و قبل از اتمام آن بازنگری گردد.</a:t>
            </a:r>
          </a:p>
          <a:p>
            <a:pPr lvl="1" algn="r" rtl="1"/>
            <a:r>
              <a:rPr lang="fa-IR" sz="2000" dirty="0">
                <a:cs typeface="B Nazanin" panose="00000400000000000000" pitchFamily="2" charset="-78"/>
              </a:rPr>
              <a:t>تمامی فعالیت های دارای </a:t>
            </a:r>
            <a:r>
              <a:rPr lang="en-US" sz="2000" dirty="0">
                <a:cs typeface="B Nazanin" panose="00000400000000000000" pitchFamily="2" charset="-78"/>
              </a:rPr>
              <a:t>SOP</a:t>
            </a:r>
            <a:r>
              <a:rPr lang="fa-IR" sz="2000" dirty="0">
                <a:cs typeface="B Nazanin" panose="00000400000000000000" pitchFamily="2" charset="-78"/>
              </a:rPr>
              <a:t>‌ باید طبق روش مکتوب و به تدریج و مرحله به مرحله انجام گردد و زمان بندی کارها بر اساس روند مندرج در </a:t>
            </a:r>
            <a:r>
              <a:rPr lang="en-US" sz="2000" dirty="0">
                <a:cs typeface="B Nazanin" panose="00000400000000000000" pitchFamily="2" charset="-78"/>
              </a:rPr>
              <a:t>SOP</a:t>
            </a:r>
            <a:r>
              <a:rPr lang="fa-IR" sz="2000" dirty="0">
                <a:cs typeface="B Nazanin" panose="00000400000000000000" pitchFamily="2" charset="-78"/>
              </a:rPr>
              <a:t>‌ باشد.</a:t>
            </a:r>
          </a:p>
          <a:p>
            <a:pPr lvl="1" algn="r" rtl="1"/>
            <a:r>
              <a:rPr lang="fa-IR" sz="2000" dirty="0">
                <a:cs typeface="B Nazanin" panose="00000400000000000000" pitchFamily="2" charset="-78"/>
              </a:rPr>
              <a:t>تمامی </a:t>
            </a:r>
            <a:r>
              <a:rPr lang="en-US" sz="2000" dirty="0">
                <a:cs typeface="B Nazanin" panose="00000400000000000000" pitchFamily="2" charset="-78"/>
              </a:rPr>
              <a:t>SOP</a:t>
            </a:r>
            <a:r>
              <a:rPr lang="fa-IR" sz="2000" dirty="0">
                <a:cs typeface="B Nazanin" panose="00000400000000000000" pitchFamily="2" charset="-78"/>
              </a:rPr>
              <a:t> های مورد نیاز برای انجام فعالیت باید همواره در دسترس کاربر باشد.</a:t>
            </a:r>
          </a:p>
          <a:p>
            <a:pPr lvl="1" algn="r" rtl="1"/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CA5B-1F4A-4082-BA39-F4DC1839CD61}" type="datetime2">
              <a:rPr lang="en-US" smtClean="0"/>
              <a:t>Wednesday, March 07,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Dr.Saeed Basmenji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74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2454</TotalTime>
  <Words>2428</Words>
  <Application>Microsoft Office PowerPoint</Application>
  <PresentationFormat>On-screen Show (16:9)</PresentationFormat>
  <Paragraphs>401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نحوه نگارش روش های استاندارد کار</vt:lpstr>
      <vt:lpstr>نحوه نگارش روش های استاندارد کار</vt:lpstr>
      <vt:lpstr>نحوه نگارش روش های استاندارد کار</vt:lpstr>
      <vt:lpstr>نحوه نگارش روش های استاندارد کار</vt:lpstr>
      <vt:lpstr>نحوه نگارش روش های استاندارد کار</vt:lpstr>
      <vt:lpstr>نحوه نگارش روش های استاندارد کار</vt:lpstr>
      <vt:lpstr>نحوه نگارش روش های استاندارد کار</vt:lpstr>
      <vt:lpstr>نحوه نگارش روش های استاندارد کار</vt:lpstr>
      <vt:lpstr>نحوه نگارش روش های استاندارد کار</vt:lpstr>
      <vt:lpstr>PowerPoint Presentation</vt:lpstr>
      <vt:lpstr>PowerPoint Presentation</vt:lpstr>
      <vt:lpstr>PowerPoint Presentation</vt:lpstr>
      <vt:lpstr>PowerPoint Presentation</vt:lpstr>
      <vt:lpstr>نحوه نگارش روش های استاندارد کار</vt:lpstr>
      <vt:lpstr>نحوه نگارش روش های استاندارد کار</vt:lpstr>
      <vt:lpstr>نحوه نگارش روش های استاندارد کار</vt:lpstr>
      <vt:lpstr>نحوه نگارش روش های استاندارد کار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نحوه نگارش روش های استاندارد کار</vt:lpstr>
      <vt:lpstr>نحوه نگارش روش های استاندارد کار</vt:lpstr>
      <vt:lpstr>نحوه نگارش روش های استاندارد کار</vt:lpstr>
      <vt:lpstr>نحوه نگارش روش های استاندارد کار</vt:lpstr>
      <vt:lpstr>نحوه نگارش روش های استاندارد کار</vt:lpstr>
      <vt:lpstr>نحوه نگارش روش های استاندارد کار</vt:lpstr>
      <vt:lpstr>نحوه نگارش روش های استاندارد کار</vt:lpstr>
      <vt:lpstr>نحوه نگارش روش های استاندارد کار</vt:lpstr>
      <vt:lpstr>نحوه نگارش روش های استاندارد کار</vt:lpstr>
      <vt:lpstr>نحوه نگارش روش های استاندارد کار</vt:lpstr>
      <vt:lpstr>PowerPoint Presentation</vt:lpstr>
      <vt:lpstr>نحوه نگارش روش های استاندارد کار</vt:lpstr>
      <vt:lpstr>نحوه نگارش روش های استاندارد کار</vt:lpstr>
      <vt:lpstr>نحوه نگارش روش های استاندارد کار</vt:lpstr>
      <vt:lpstr>نحوه نگارش روش های استاندارد کار</vt:lpstr>
      <vt:lpstr>نحوه نگارش روش های استاندارد کار</vt:lpstr>
      <vt:lpstr>PowerPoint Presentation</vt:lpstr>
      <vt:lpstr>نحوه نگارش روش های استاندارد کار</vt:lpstr>
      <vt:lpstr>نحوه نگارش روش های استاندارد کار</vt:lpstr>
      <vt:lpstr>PowerPoint Presentation</vt:lpstr>
      <vt:lpstr>PowerPoint Presentation</vt:lpstr>
      <vt:lpstr>منابع و مراجع</vt:lpstr>
      <vt:lpstr>کلاس کارگاهی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262</cp:revision>
  <dcterms:created xsi:type="dcterms:W3CDTF">2013-08-21T19:17:07Z</dcterms:created>
  <dcterms:modified xsi:type="dcterms:W3CDTF">2018-03-07T07:40:29Z</dcterms:modified>
</cp:coreProperties>
</file>